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1"/>
  </p:notesMasterIdLst>
  <p:sldIdLst>
    <p:sldId id="256" r:id="rId2"/>
    <p:sldId id="355" r:id="rId3"/>
    <p:sldId id="337" r:id="rId4"/>
    <p:sldId id="257" r:id="rId5"/>
    <p:sldId id="265" r:id="rId6"/>
    <p:sldId id="279" r:id="rId7"/>
    <p:sldId id="277" r:id="rId8"/>
    <p:sldId id="460" r:id="rId9"/>
    <p:sldId id="258"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452" r:id="rId32"/>
    <p:sldId id="453" r:id="rId33"/>
    <p:sldId id="288" r:id="rId34"/>
    <p:sldId id="454" r:id="rId35"/>
    <p:sldId id="456" r:id="rId36"/>
    <p:sldId id="457" r:id="rId37"/>
    <p:sldId id="458" r:id="rId38"/>
    <p:sldId id="287" r:id="rId39"/>
    <p:sldId id="290" r:id="rId40"/>
    <p:sldId id="491" r:id="rId41"/>
    <p:sldId id="492" r:id="rId42"/>
    <p:sldId id="495" r:id="rId43"/>
    <p:sldId id="304" r:id="rId44"/>
    <p:sldId id="291" r:id="rId45"/>
    <p:sldId id="470" r:id="rId46"/>
    <p:sldId id="469" r:id="rId47"/>
    <p:sldId id="429" r:id="rId48"/>
    <p:sldId id="405" r:id="rId49"/>
    <p:sldId id="360" r:id="rId50"/>
    <p:sldId id="473" r:id="rId51"/>
    <p:sldId id="474" r:id="rId52"/>
    <p:sldId id="475" r:id="rId53"/>
    <p:sldId id="476" r:id="rId54"/>
    <p:sldId id="466" r:id="rId55"/>
    <p:sldId id="468" r:id="rId56"/>
    <p:sldId id="478" r:id="rId57"/>
    <p:sldId id="479" r:id="rId58"/>
    <p:sldId id="485" r:id="rId59"/>
    <p:sldId id="486" r:id="rId60"/>
    <p:sldId id="487" r:id="rId61"/>
    <p:sldId id="488" r:id="rId62"/>
    <p:sldId id="493" r:id="rId63"/>
    <p:sldId id="494" r:id="rId64"/>
    <p:sldId id="472" r:id="rId65"/>
    <p:sldId id="467" r:id="rId66"/>
    <p:sldId id="496" r:id="rId67"/>
    <p:sldId id="497" r:id="rId68"/>
    <p:sldId id="498" r:id="rId69"/>
    <p:sldId id="499" r:id="rId70"/>
    <p:sldId id="500" r:id="rId71"/>
    <p:sldId id="464" r:id="rId72"/>
    <p:sldId id="465" r:id="rId73"/>
    <p:sldId id="477" r:id="rId74"/>
    <p:sldId id="463" r:id="rId75"/>
    <p:sldId id="349" r:id="rId76"/>
    <p:sldId id="489" r:id="rId77"/>
    <p:sldId id="483" r:id="rId78"/>
    <p:sldId id="484" r:id="rId79"/>
    <p:sldId id="480" r:id="rId80"/>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autoAdjust="0"/>
    <p:restoredTop sz="94628" autoAdjust="0"/>
  </p:normalViewPr>
  <p:slideViewPr>
    <p:cSldViewPr>
      <p:cViewPr varScale="1">
        <p:scale>
          <a:sx n="135" d="100"/>
          <a:sy n="135" d="100"/>
        </p:scale>
        <p:origin x="126" y="2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6-8-2018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a:t>The LED has polarity. The long</a:t>
            </a:r>
            <a:r>
              <a:rPr lang="en-US" baseline="0" dirty="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a:t>Arduino</a:t>
            </a:r>
            <a:r>
              <a:rPr lang="en-US" baseline="0" dirty="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43</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het opmaakprofiel van de modelondertitel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a:t>Klik om de stijl te bewerken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a:t>Hans de </a:t>
            </a:r>
            <a:r>
              <a:rPr lang="en-US" sz="1100" dirty="0" err="1"/>
              <a:t>Jong</a:t>
            </a:r>
            <a:r>
              <a:rPr lang="en-US" sz="1100" dirty="0"/>
              <a:t> / Gerhard </a:t>
            </a:r>
            <a:r>
              <a:rPr lang="en-US" sz="1100" dirty="0" err="1"/>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a:t>Physical</a:t>
            </a:r>
            <a:r>
              <a:rPr lang="nl-NL" dirty="0"/>
              <a:t> </a:t>
            </a:r>
            <a:r>
              <a:rPr lang="nl-NL" dirty="0" err="1"/>
              <a:t>computing</a:t>
            </a:r>
            <a:r>
              <a:rPr lang="nl-NL" dirty="0"/>
              <a:t> </a:t>
            </a:r>
            <a:r>
              <a:rPr lang="nl-NL" dirty="0" err="1"/>
              <a:t>from</a:t>
            </a:r>
            <a:r>
              <a:rPr lang="nl-NL" dirty="0"/>
              <a:t> Scratch </a:t>
            </a:r>
            <a:r>
              <a:rPr lang="nl-NL" dirty="0" err="1"/>
              <a:t>using</a:t>
            </a:r>
            <a:r>
              <a:rPr lang="nl-NL" dirty="0"/>
              <a:t> </a:t>
            </a:r>
            <a:r>
              <a:rPr lang="nl-NL" dirty="0" err="1"/>
              <a:t>scratchClient</a:t>
            </a:r>
            <a:r>
              <a:rPr lang="nl-NL" dirty="0"/>
              <a:t> – </a:t>
            </a:r>
            <a:r>
              <a:rPr lang="nl-NL" b="1" dirty="0"/>
              <a:t>Beginners</a:t>
            </a:r>
            <a:br>
              <a:rPr lang="nl-NL" b="1" dirty="0"/>
            </a:br>
            <a:br>
              <a:rPr lang="nl-NL" dirty="0"/>
            </a:br>
            <a:r>
              <a:rPr lang="en-US" sz="3600" i="1" dirty="0"/>
              <a:t>Co</a:t>
            </a:r>
            <a:r>
              <a:rPr lang="nl-NL" sz="3600" i="1" dirty="0" err="1"/>
              <a:t>ntrol</a:t>
            </a:r>
            <a:r>
              <a:rPr lang="nl-NL" sz="3600" i="1" dirty="0"/>
              <a:t> </a:t>
            </a:r>
            <a:r>
              <a:rPr lang="nl-NL" sz="3600" i="1" dirty="0" err="1"/>
              <a:t>servos</a:t>
            </a:r>
            <a:r>
              <a:rPr lang="nl-NL" sz="3600" i="1" dirty="0"/>
              <a:t>, </a:t>
            </a:r>
            <a:r>
              <a:rPr lang="nl-NL" sz="3600" i="1" dirty="0" err="1"/>
              <a:t>LEDs</a:t>
            </a:r>
            <a:r>
              <a:rPr lang="nl-NL" sz="3600" i="1" dirty="0"/>
              <a:t> and more </a:t>
            </a:r>
            <a:r>
              <a:rPr lang="nl-NL" sz="3600" i="1" dirty="0" err="1"/>
              <a:t>from</a:t>
            </a:r>
            <a:r>
              <a:rPr lang="nl-NL" sz="3600" i="1" dirty="0"/>
              <a:t> Scratch </a:t>
            </a:r>
            <a:r>
              <a:rPr lang="nl-NL" sz="3600" i="1" dirty="0" err="1"/>
              <a:t>using</a:t>
            </a:r>
            <a:r>
              <a:rPr lang="nl-NL" sz="3600" i="1" dirty="0"/>
              <a:t> </a:t>
            </a:r>
            <a:r>
              <a:rPr lang="nl-NL" sz="3600" i="1" dirty="0" err="1"/>
              <a:t>RPi</a:t>
            </a:r>
            <a:r>
              <a:rPr lang="nl-NL" sz="3600" i="1" dirty="0"/>
              <a:t>, </a:t>
            </a:r>
            <a:r>
              <a:rPr lang="nl-NL" sz="3600" i="1" dirty="0" err="1"/>
              <a:t>Arduino</a:t>
            </a:r>
            <a:r>
              <a:rPr lang="nl-NL" sz="3600" i="1" dirty="0"/>
              <a:t>, </a:t>
            </a:r>
            <a:r>
              <a:rPr lang="nl-NL" sz="3600" i="1" dirty="0" err="1"/>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a:solidFill>
                  <a:schemeClr val="bg1"/>
                </a:solidFill>
              </a:rPr>
              <a:t>Hans de </a:t>
            </a:r>
            <a:r>
              <a:rPr lang="en-US" dirty="0" err="1">
                <a:solidFill>
                  <a:schemeClr val="bg1"/>
                </a:solidFill>
              </a:rPr>
              <a:t>Jong</a:t>
            </a:r>
            <a:r>
              <a:rPr lang="en-US" dirty="0">
                <a:solidFill>
                  <a:schemeClr val="bg1"/>
                </a:solidFill>
              </a:rPr>
              <a:t> &amp; Gerhard </a:t>
            </a:r>
            <a:r>
              <a:rPr lang="en-US" dirty="0" err="1">
                <a:solidFill>
                  <a:schemeClr val="bg1"/>
                </a:solidFill>
              </a:rPr>
              <a:t>Hepp</a:t>
            </a:r>
            <a:endParaRPr lang="en-US" dirty="0">
              <a:solidFill>
                <a:schemeClr val="bg1"/>
              </a:solidFill>
            </a:endParaRPr>
          </a:p>
          <a:p>
            <a:r>
              <a:rPr lang="en-US" dirty="0">
                <a:solidFill>
                  <a:schemeClr val="bg1"/>
                </a:solidFill>
              </a:rPr>
              <a:t>Pi And More 10 1/2</a:t>
            </a:r>
          </a:p>
          <a:p>
            <a:r>
              <a:rPr lang="en-US" dirty="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a:solidFill>
                  <a:schemeClr val="tx1"/>
                </a:solidFill>
              </a:rPr>
              <a:t>Arduino</a:t>
            </a:r>
            <a:r>
              <a:rPr lang="en-US" dirty="0">
                <a:solidFill>
                  <a:schemeClr val="tx1"/>
                </a:solidFill>
              </a:rPr>
              <a:t> </a:t>
            </a:r>
            <a:r>
              <a:rPr lang="en-US" dirty="0" err="1">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Raspberry Pi 3B</a:t>
            </a:r>
            <a:endParaRPr lang="nl-NL" dirty="0">
              <a:solidFill>
                <a:schemeClr val="tx1"/>
              </a:solidFill>
            </a:endParaRPr>
          </a:p>
        </p:txBody>
      </p:sp>
      <p:sp>
        <p:nvSpPr>
          <p:cNvPr id="6" name="Titel 5"/>
          <p:cNvSpPr>
            <a:spLocks noGrp="1"/>
          </p:cNvSpPr>
          <p:nvPr>
            <p:ph type="title"/>
          </p:nvPr>
        </p:nvSpPr>
        <p:spPr/>
        <p:txBody>
          <a:bodyPr/>
          <a:lstStyle/>
          <a:p>
            <a:r>
              <a:rPr lang="en-US" dirty="0"/>
              <a:t>De </a:t>
            </a:r>
            <a:r>
              <a:rPr lang="en-US" dirty="0" err="1"/>
              <a:t>opzet</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a:t>
            </a:r>
            <a:r>
              <a:rPr lang="en-US" dirty="0" err="1"/>
              <a:t>Schets</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a:t>
            </a:r>
            <a:r>
              <a:rPr lang="en-US" dirty="0" err="1"/>
              <a:t>Config</a:t>
            </a:r>
            <a:r>
              <a:rPr lang="en-US" dirty="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Programma</a:t>
            </a:r>
            <a:r>
              <a:rPr lang="en-US" sz="1600" dirty="0"/>
              <a:t> in Scratch</a:t>
            </a:r>
            <a:endParaRPr lang="nl-NL" sz="1600" dirty="0"/>
          </a:p>
        </p:txBody>
      </p:sp>
      <p:cxnSp>
        <p:nvCxnSpPr>
          <p:cNvPr id="18" name="Rechte verbindingslijn met pijl 17"/>
          <p:cNvCxnSpPr>
            <a:cxnSpLocks/>
            <a:stCxn id="42" idx="3"/>
            <a:endCxn id="10" idx="1"/>
          </p:cNvCxnSpPr>
          <p:nvPr/>
        </p:nvCxnSpPr>
        <p:spPr>
          <a:xfrm>
            <a:off x="2978869" y="1815666"/>
            <a:ext cx="51301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rPr>
              <a:t>Definieert</a:t>
            </a:r>
            <a:r>
              <a:rPr lang="en-US" sz="1200" dirty="0">
                <a:solidFill>
                  <a:schemeClr val="tx1"/>
                </a:solidFill>
              </a:rPr>
              <a:t> de </a:t>
            </a:r>
            <a:r>
              <a:rPr lang="en-US" sz="1200" dirty="0" err="1">
                <a:solidFill>
                  <a:schemeClr val="tx1"/>
                </a:solidFill>
              </a:rPr>
              <a:t>functies</a:t>
            </a:r>
            <a:r>
              <a:rPr lang="en-US" sz="1200" dirty="0">
                <a:solidFill>
                  <a:schemeClr val="tx1"/>
                </a:solidFill>
              </a:rPr>
              <a:t> van de GPIO </a:t>
            </a:r>
            <a:r>
              <a:rPr lang="en-US" sz="1200" dirty="0" err="1">
                <a:solidFill>
                  <a:schemeClr val="tx1"/>
                </a:solidFill>
              </a:rPr>
              <a:t>pennen</a:t>
            </a:r>
            <a:r>
              <a:rPr lang="en-US" sz="1200" dirty="0">
                <a:solidFill>
                  <a:schemeClr val="tx1"/>
                </a:solidFill>
              </a:rPr>
              <a:t> op de Arduino (</a:t>
            </a:r>
            <a:r>
              <a:rPr lang="en-US" sz="1200" dirty="0" err="1">
                <a:solidFill>
                  <a:schemeClr val="tx1"/>
                </a:solidFill>
              </a:rPr>
              <a:t>en</a:t>
            </a:r>
            <a:r>
              <a:rPr lang="en-US" sz="1200" dirty="0">
                <a:solidFill>
                  <a:schemeClr val="tx1"/>
                </a:solidFill>
              </a:rPr>
              <a:t> de </a:t>
            </a:r>
            <a:r>
              <a:rPr lang="en-US" sz="1200" dirty="0" err="1">
                <a:solidFill>
                  <a:schemeClr val="tx1"/>
                </a:solidFill>
              </a:rPr>
              <a:t>RPi</a:t>
            </a:r>
            <a:r>
              <a:rPr lang="en-US" sz="1200" dirty="0">
                <a:solidFill>
                  <a:schemeClr val="tx1"/>
                </a:solidFill>
              </a:rPr>
              <a:t>) </a:t>
            </a:r>
            <a:r>
              <a:rPr lang="en-US" sz="1200" dirty="0" err="1">
                <a:solidFill>
                  <a:schemeClr val="tx1"/>
                </a:solidFill>
              </a:rPr>
              <a:t>en</a:t>
            </a:r>
            <a:r>
              <a:rPr lang="en-US" sz="1200" dirty="0">
                <a:solidFill>
                  <a:schemeClr val="tx1"/>
                </a:solidFill>
              </a:rPr>
              <a:t> </a:t>
            </a:r>
            <a:r>
              <a:rPr lang="en-US" sz="1200" dirty="0" err="1">
                <a:solidFill>
                  <a:schemeClr val="tx1"/>
                </a:solidFill>
              </a:rPr>
              <a:t>geeft</a:t>
            </a:r>
            <a:r>
              <a:rPr lang="en-US" sz="1200" dirty="0">
                <a:solidFill>
                  <a:schemeClr val="tx1"/>
                </a:solidFill>
              </a:rPr>
              <a:t> </a:t>
            </a:r>
            <a:r>
              <a:rPr lang="en-US" sz="1200" dirty="0" err="1">
                <a:solidFill>
                  <a:schemeClr val="tx1"/>
                </a:solidFill>
              </a:rPr>
              <a:t>ze</a:t>
            </a:r>
            <a:r>
              <a:rPr lang="en-US" sz="1200" dirty="0">
                <a:solidFill>
                  <a:schemeClr val="tx1"/>
                </a:solidFill>
              </a:rPr>
              <a:t> </a:t>
            </a:r>
            <a:r>
              <a:rPr lang="en-US" sz="1200" dirty="0" err="1">
                <a:solidFill>
                  <a:schemeClr val="tx1"/>
                </a:solidFill>
              </a:rPr>
              <a:t>logische</a:t>
            </a:r>
            <a:r>
              <a:rPr lang="en-US" sz="1200" dirty="0">
                <a:solidFill>
                  <a:schemeClr val="tx1"/>
                </a:solidFill>
              </a:rPr>
              <a:t> </a:t>
            </a:r>
            <a:r>
              <a:rPr lang="en-US" sz="1200" dirty="0" err="1">
                <a:solidFill>
                  <a:schemeClr val="tx1"/>
                </a:solidFill>
              </a:rPr>
              <a:t>namen</a:t>
            </a:r>
            <a:r>
              <a:rPr lang="en-US" sz="1200" dirty="0">
                <a:solidFill>
                  <a:schemeClr val="tx1"/>
                </a:solidFill>
              </a:rPr>
              <a:t>.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84176"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Voorgedefinieerde</a:t>
            </a:r>
            <a:r>
              <a:rPr lang="en-US" sz="1400" dirty="0"/>
              <a:t> sprites (met code, </a:t>
            </a:r>
            <a:r>
              <a:rPr lang="en-US" sz="1400" dirty="0" err="1"/>
              <a:t>geluid</a:t>
            </a:r>
            <a:r>
              <a:rPr lang="en-US" sz="1400" dirty="0"/>
              <a:t> </a:t>
            </a:r>
            <a:r>
              <a:rPr lang="en-US" sz="1400" dirty="0" err="1"/>
              <a:t>en</a:t>
            </a:r>
            <a:r>
              <a:rPr lang="en-US" sz="1400" dirty="0"/>
              <a:t> </a:t>
            </a:r>
            <a:r>
              <a:rPr lang="en-US" sz="1400" dirty="0" err="1"/>
              <a:t>uiterlijken</a:t>
            </a:r>
            <a:r>
              <a:rPr lang="en-US" sz="1400" dirty="0"/>
              <a:t>)</a:t>
            </a:r>
          </a:p>
        </p:txBody>
      </p:sp>
      <p:sp>
        <p:nvSpPr>
          <p:cNvPr id="39" name="Rechthoek 38"/>
          <p:cNvSpPr/>
          <p:nvPr/>
        </p:nvSpPr>
        <p:spPr>
          <a:xfrm>
            <a:off x="7236296" y="3867894"/>
            <a:ext cx="183569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Standard setup</a:t>
            </a:r>
            <a:endParaRPr lang="nl-NL" sz="1050" dirty="0"/>
          </a:p>
        </p:txBody>
      </p:sp>
      <p:sp>
        <p:nvSpPr>
          <p:cNvPr id="40" name="Rechthoek 39"/>
          <p:cNvSpPr/>
          <p:nvPr/>
        </p:nvSpPr>
        <p:spPr>
          <a:xfrm>
            <a:off x="7236296" y="4083918"/>
            <a:ext cx="1835696"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Geprogrammeerd</a:t>
            </a:r>
            <a:r>
              <a:rPr lang="en-US" sz="1050" dirty="0"/>
              <a:t> door de </a:t>
            </a:r>
            <a:r>
              <a:rPr lang="en-US" sz="1050" dirty="0" err="1"/>
              <a:t>leerlingen</a:t>
            </a:r>
            <a:endParaRPr lang="nl-NL" sz="1050" dirty="0"/>
          </a:p>
        </p:txBody>
      </p:sp>
      <p:sp>
        <p:nvSpPr>
          <p:cNvPr id="44" name="Rechthoek 43"/>
          <p:cNvSpPr/>
          <p:nvPr/>
        </p:nvSpPr>
        <p:spPr>
          <a:xfrm>
            <a:off x="7236296" y="4443958"/>
            <a:ext cx="1835696"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Voorbereid</a:t>
            </a:r>
            <a:r>
              <a:rPr lang="en-US" sz="1050" dirty="0"/>
              <a:t> door de </a:t>
            </a:r>
            <a:r>
              <a:rPr lang="en-US" sz="1050" dirty="0" err="1"/>
              <a:t>leraar</a:t>
            </a:r>
            <a:r>
              <a:rPr lang="en-US" sz="1050" dirty="0"/>
              <a:t>, </a:t>
            </a:r>
            <a:r>
              <a:rPr lang="en-US" sz="1050" dirty="0" err="1"/>
              <a:t>ouder</a:t>
            </a:r>
            <a:r>
              <a:rPr lang="en-US" sz="1050" dirty="0"/>
              <a:t> of </a:t>
            </a:r>
            <a:r>
              <a:rPr lang="en-US" sz="1050" dirty="0" err="1"/>
              <a:t>ervaren</a:t>
            </a:r>
            <a:r>
              <a:rPr lang="en-US" sz="1050" dirty="0"/>
              <a:t> </a:t>
            </a:r>
            <a:r>
              <a:rPr lang="en-US" sz="1050" dirty="0" err="1"/>
              <a:t>leerling</a:t>
            </a:r>
            <a:r>
              <a:rPr lang="en-US" sz="1050" dirty="0"/>
              <a:t>.</a:t>
            </a:r>
          </a:p>
        </p:txBody>
      </p:sp>
      <p:sp>
        <p:nvSpPr>
          <p:cNvPr id="42" name="Rechthoek 41"/>
          <p:cNvSpPr/>
          <p:nvPr/>
        </p:nvSpPr>
        <p:spPr>
          <a:xfrm>
            <a:off x="1619671" y="1347614"/>
            <a:ext cx="135919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Scratch 2 </a:t>
            </a:r>
            <a:r>
              <a:rPr lang="en-US" sz="1600" dirty="0" err="1"/>
              <a:t>extentie</a:t>
            </a:r>
            <a:r>
              <a:rPr lang="en-US" sz="1600" dirty="0"/>
              <a:t> </a:t>
            </a:r>
            <a:r>
              <a:rPr lang="en-US" sz="1600" dirty="0" err="1"/>
              <a:t>voor</a:t>
            </a:r>
            <a:r>
              <a:rPr lang="en-US" sz="1600" dirty="0"/>
              <a:t> </a:t>
            </a:r>
            <a:r>
              <a:rPr lang="en-US" sz="1600" dirty="0" err="1"/>
              <a:t>scratchClient</a:t>
            </a:r>
            <a:endParaRPr lang="nl-NL" sz="16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Often asked: why using an </a:t>
            </a:r>
            <a:r>
              <a:rPr lang="en-US" dirty="0" err="1"/>
              <a:t>Arduino</a:t>
            </a:r>
            <a:r>
              <a:rPr lang="en-US" dirty="0"/>
              <a:t>?</a:t>
            </a:r>
            <a:endParaRPr lang="nl-NL" dirty="0"/>
          </a:p>
        </p:txBody>
      </p:sp>
      <p:sp>
        <p:nvSpPr>
          <p:cNvPr id="4" name="Tijdelijke aanduiding voor inhoud 3"/>
          <p:cNvSpPr>
            <a:spLocks noGrp="1"/>
          </p:cNvSpPr>
          <p:nvPr>
            <p:ph idx="1"/>
          </p:nvPr>
        </p:nvSpPr>
        <p:spPr/>
        <p:txBody>
          <a:bodyPr>
            <a:normAutofit lnSpcReduction="10000"/>
          </a:bodyPr>
          <a:lstStyle/>
          <a:p>
            <a:r>
              <a:rPr lang="en-US" dirty="0"/>
              <a:t>Question: why not just the GPIO pins of the Raspberry Pi?</a:t>
            </a:r>
          </a:p>
          <a:p>
            <a:r>
              <a:rPr lang="en-US" dirty="0" err="1"/>
              <a:t>Arduino</a:t>
            </a:r>
            <a:r>
              <a:rPr lang="en-US" dirty="0"/>
              <a:t> has </a:t>
            </a:r>
            <a:r>
              <a:rPr lang="nl-NL" dirty="0" err="1"/>
              <a:t>analog</a:t>
            </a:r>
            <a:r>
              <a:rPr lang="nl-NL" dirty="0"/>
              <a:t> in and has a hardware </a:t>
            </a:r>
            <a:r>
              <a:rPr lang="nl-NL" dirty="0" err="1"/>
              <a:t>pulsewidth</a:t>
            </a:r>
            <a:r>
              <a:rPr lang="nl-NL" dirty="0"/>
              <a:t> </a:t>
            </a:r>
            <a:r>
              <a:rPr lang="nl-NL" dirty="0" err="1"/>
              <a:t>modulaton</a:t>
            </a:r>
            <a:r>
              <a:rPr lang="nl-NL" dirty="0"/>
              <a:t> (PWM) </a:t>
            </a:r>
            <a:r>
              <a:rPr lang="nl-NL" dirty="0" err="1"/>
              <a:t>for</a:t>
            </a:r>
            <a:r>
              <a:rPr lang="nl-NL" dirty="0"/>
              <a:t> more </a:t>
            </a:r>
            <a:r>
              <a:rPr lang="nl-NL" dirty="0" err="1"/>
              <a:t>stable</a:t>
            </a:r>
            <a:r>
              <a:rPr lang="nl-NL" dirty="0"/>
              <a:t> </a:t>
            </a:r>
            <a:r>
              <a:rPr lang="nl-NL" dirty="0" err="1"/>
              <a:t>servo</a:t>
            </a:r>
            <a:r>
              <a:rPr lang="nl-NL" dirty="0"/>
              <a:t> </a:t>
            </a:r>
            <a:r>
              <a:rPr lang="nl-NL" dirty="0" err="1"/>
              <a:t>control</a:t>
            </a:r>
            <a:r>
              <a:rPr lang="nl-NL" dirty="0"/>
              <a:t>.</a:t>
            </a:r>
          </a:p>
          <a:p>
            <a:r>
              <a:rPr lang="en-US" dirty="0" err="1"/>
              <a:t>Arduino</a:t>
            </a:r>
            <a:r>
              <a:rPr lang="en-US" dirty="0"/>
              <a:t> uses 5 volt. Raspberry Pi GPIO pins are not 5 volt tolerant.</a:t>
            </a:r>
            <a:endParaRPr lang="nl-NL" dirty="0"/>
          </a:p>
          <a:p>
            <a:r>
              <a:rPr lang="en-US" dirty="0"/>
              <a:t>If children mess up with electronics, they potentially blow up an </a:t>
            </a:r>
            <a:r>
              <a:rPr lang="en-US" dirty="0" err="1"/>
              <a:t>Arduino</a:t>
            </a:r>
            <a:r>
              <a:rPr lang="en-US" dirty="0"/>
              <a:t> of 2 euro rather than a Raspberry Pi of 35 euro.</a:t>
            </a:r>
          </a:p>
          <a:p>
            <a:r>
              <a:rPr lang="en-US" dirty="0"/>
              <a:t>Keeping the setup transportable, now only one USB plug has to be connected, rather than otherwise a large pin header.</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a:t>Workshop is for everyone, from beginners to experts.</a:t>
            </a:r>
          </a:p>
          <a:p>
            <a:r>
              <a:rPr lang="en-US" dirty="0"/>
              <a:t>Not enough time to do all, so choose what you want to do.</a:t>
            </a:r>
          </a:p>
          <a:p>
            <a:r>
              <a:rPr lang="en-US" dirty="0"/>
              <a:t>Yellow slides have background information and you can skip them if you want or look at it later</a:t>
            </a:r>
          </a:p>
          <a:p>
            <a:r>
              <a:rPr lang="en-US" dirty="0"/>
              <a:t>Recommended</a:t>
            </a:r>
          </a:p>
          <a:p>
            <a:pPr lvl="1"/>
            <a:r>
              <a:rPr lang="en-US" dirty="0"/>
              <a:t>All: learn to configure </a:t>
            </a:r>
            <a:r>
              <a:rPr lang="en-US" dirty="0" err="1"/>
              <a:t>scratchClient</a:t>
            </a:r>
            <a:r>
              <a:rPr lang="en-US" dirty="0"/>
              <a:t> by doing LEDs (digital out) and Button (digital in)</a:t>
            </a:r>
          </a:p>
          <a:p>
            <a:pPr lvl="1"/>
            <a:r>
              <a:rPr lang="en-US" dirty="0"/>
              <a:t>All: try it out in Scratch</a:t>
            </a:r>
          </a:p>
          <a:p>
            <a:pPr lvl="1"/>
            <a:r>
              <a:rPr lang="en-US" dirty="0"/>
              <a:t>After that: select further topics from separate files </a:t>
            </a:r>
          </a:p>
          <a:p>
            <a:pPr lvl="2"/>
            <a:r>
              <a:rPr lang="en-US" dirty="0"/>
              <a:t>Intermediate level </a:t>
            </a:r>
          </a:p>
          <a:p>
            <a:pPr lvl="2"/>
            <a:r>
              <a:rPr lang="en-US" dirty="0"/>
              <a:t>Advanced level</a:t>
            </a:r>
          </a:p>
          <a:p>
            <a:pPr lvl="2"/>
            <a:r>
              <a:rPr lang="en-US" dirty="0"/>
              <a:t>Expert level</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a:t>Used to quickly build electronic circuits</a:t>
            </a:r>
          </a:p>
          <a:p>
            <a:r>
              <a:rPr lang="en-US" sz="1800" dirty="0"/>
              <a:t>Note the 2 rails for + (VCC) and – (GND)</a:t>
            </a:r>
          </a:p>
          <a:p>
            <a:r>
              <a:rPr lang="en-US" sz="1800" dirty="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7931224" cy="636826"/>
          </a:xfrm>
        </p:spPr>
        <p:txBody>
          <a:bodyPr>
            <a:normAutofit fontScale="90000"/>
          </a:bodyPr>
          <a:lstStyle/>
          <a:p>
            <a:r>
              <a:rPr lang="en-US" dirty="0"/>
              <a:t>De Arduino Nano </a:t>
            </a:r>
            <a:r>
              <a:rPr lang="en-US" dirty="0" err="1"/>
              <a:t>en</a:t>
            </a:r>
            <a:r>
              <a:rPr lang="en-US" dirty="0"/>
              <a:t> het </a:t>
            </a:r>
            <a:r>
              <a:rPr lang="en-US" dirty="0" err="1"/>
              <a:t>adapterbord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3024336" cy="369332"/>
          </a:xfrm>
          <a:prstGeom prst="rect">
            <a:avLst/>
          </a:prstGeom>
          <a:noFill/>
        </p:spPr>
        <p:txBody>
          <a:bodyPr wrap="square" rtlCol="0">
            <a:spAutoFit/>
          </a:bodyPr>
          <a:lstStyle/>
          <a:p>
            <a:r>
              <a:rPr lang="en-US" dirty="0" err="1"/>
              <a:t>Voedingsaansluiting</a:t>
            </a:r>
            <a:r>
              <a:rPr lang="en-US" dirty="0"/>
              <a:t> 9-12 volt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a:t>Arduino Nano met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a:t>Micro USB </a:t>
            </a:r>
            <a:r>
              <a:rPr lang="en-US" dirty="0" err="1"/>
              <a:t>poort</a:t>
            </a:r>
            <a:endParaRPr lang="nl-NL" dirty="0"/>
          </a:p>
        </p:txBody>
      </p:sp>
      <p:sp>
        <p:nvSpPr>
          <p:cNvPr id="17" name="Tekstvak 16"/>
          <p:cNvSpPr txBox="1"/>
          <p:nvPr/>
        </p:nvSpPr>
        <p:spPr>
          <a:xfrm>
            <a:off x="0" y="1131590"/>
            <a:ext cx="2483768" cy="1384995"/>
          </a:xfrm>
          <a:prstGeom prst="rect">
            <a:avLst/>
          </a:prstGeom>
          <a:noFill/>
        </p:spPr>
        <p:txBody>
          <a:bodyPr wrap="square" rtlCol="0">
            <a:spAutoFit/>
          </a:bodyPr>
          <a:lstStyle/>
          <a:p>
            <a:r>
              <a:rPr lang="en-US" sz="1400" dirty="0"/>
              <a:t>Per GPIO </a:t>
            </a:r>
            <a:r>
              <a:rPr lang="en-US" sz="1400" dirty="0" err="1"/>
              <a:t>signaal</a:t>
            </a:r>
            <a:r>
              <a:rPr lang="en-US" sz="1400" dirty="0"/>
              <a:t> 3 </a:t>
            </a:r>
            <a:r>
              <a:rPr lang="en-US" sz="1400" dirty="0" err="1"/>
              <a:t>pennen</a:t>
            </a:r>
            <a:r>
              <a:rPr lang="en-US" sz="1400" dirty="0"/>
              <a:t>: </a:t>
            </a:r>
          </a:p>
          <a:p>
            <a:r>
              <a:rPr lang="en-US" sz="1400" dirty="0"/>
              <a:t>S (</a:t>
            </a:r>
            <a:r>
              <a:rPr lang="en-US" sz="1400" dirty="0" err="1"/>
              <a:t>blauw</a:t>
            </a:r>
            <a:r>
              <a:rPr lang="en-US" sz="1400" dirty="0"/>
              <a:t> = </a:t>
            </a:r>
            <a:r>
              <a:rPr lang="en-US" sz="1400" dirty="0" err="1"/>
              <a:t>signaal</a:t>
            </a:r>
            <a:r>
              <a:rPr lang="en-US" sz="1400" dirty="0"/>
              <a:t>)</a:t>
            </a:r>
          </a:p>
          <a:p>
            <a:r>
              <a:rPr lang="en-US" sz="1400" dirty="0"/>
              <a:t>V (rood = VCC = +) </a:t>
            </a:r>
          </a:p>
          <a:p>
            <a:r>
              <a:rPr lang="en-US" sz="1400" dirty="0"/>
              <a:t>G (</a:t>
            </a:r>
            <a:r>
              <a:rPr lang="en-US" sz="1400" dirty="0" err="1"/>
              <a:t>zwart</a:t>
            </a:r>
            <a:r>
              <a:rPr lang="en-US" sz="1400" dirty="0"/>
              <a:t> = GND = -)</a:t>
            </a:r>
          </a:p>
          <a:p>
            <a:r>
              <a:rPr lang="en-US" sz="1400" i="1" dirty="0"/>
              <a:t>(heel </a:t>
            </a:r>
            <a:r>
              <a:rPr lang="en-US" sz="1400" i="1" dirty="0" err="1"/>
              <a:t>handig</a:t>
            </a:r>
            <a:r>
              <a:rPr lang="en-US" sz="1400" i="1" dirty="0"/>
              <a:t> om </a:t>
            </a:r>
            <a:r>
              <a:rPr lang="en-US" sz="1400" i="1" dirty="0" err="1"/>
              <a:t>b.v</a:t>
            </a:r>
            <a:r>
              <a:rPr lang="en-US" sz="1400" i="1" dirty="0"/>
              <a:t>. </a:t>
            </a:r>
            <a:br>
              <a:rPr lang="en-US" sz="1400" i="1" dirty="0"/>
            </a:br>
            <a:r>
              <a:rPr lang="en-US" sz="1400" i="1" dirty="0"/>
              <a:t>servo’s </a:t>
            </a:r>
            <a:r>
              <a:rPr lang="en-US" sz="1400" i="1" dirty="0" err="1"/>
              <a:t>aan</a:t>
            </a:r>
            <a:r>
              <a:rPr lang="en-US" sz="1400" i="1" dirty="0"/>
              <a:t> te </a:t>
            </a:r>
            <a:r>
              <a:rPr lang="en-US" sz="1400" i="1" dirty="0" err="1"/>
              <a:t>sluiten</a:t>
            </a:r>
            <a:r>
              <a:rPr lang="en-US" sz="1400" i="1" dirty="0"/>
              <a:t>) </a:t>
            </a:r>
          </a:p>
        </p:txBody>
      </p:sp>
      <p:cxnSp>
        <p:nvCxnSpPr>
          <p:cNvPr id="18" name="Rechte verbindingslijn met pijl 17"/>
          <p:cNvCxnSpPr>
            <a:cxnSpLocks/>
          </p:cNvCxnSpPr>
          <p:nvPr/>
        </p:nvCxnSpPr>
        <p:spPr>
          <a:xfrm>
            <a:off x="1475656" y="1707654"/>
            <a:ext cx="864096"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a:cxnSpLocks/>
          </p:cNvCxnSpPr>
          <p:nvPr/>
        </p:nvCxnSpPr>
        <p:spPr>
          <a:xfrm>
            <a:off x="1547664" y="1923678"/>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a:cxnSpLocks/>
          </p:cNvCxnSpPr>
          <p:nvPr/>
        </p:nvCxnSpPr>
        <p:spPr>
          <a:xfrm>
            <a:off x="1475656" y="1491630"/>
            <a:ext cx="1080120" cy="43204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cxnSpLocks/>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err="1"/>
              <a:t>Digitale</a:t>
            </a:r>
            <a:r>
              <a:rPr lang="en-US" dirty="0"/>
              <a:t> </a:t>
            </a:r>
            <a:r>
              <a:rPr lang="en-US" dirty="0" err="1"/>
              <a:t>poorten</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a:t>Analog </a:t>
            </a:r>
            <a:r>
              <a:rPr lang="en-US" dirty="0" err="1"/>
              <a:t>poorten</a:t>
            </a:r>
            <a:r>
              <a:rPr lang="en-US" dirty="0"/>
              <a:t> </a:t>
            </a:r>
            <a:r>
              <a:rPr lang="en-US" sz="1200" dirty="0"/>
              <a:t>(de </a:t>
            </a:r>
            <a:r>
              <a:rPr lang="en-US" sz="1200" dirty="0" err="1"/>
              <a:t>meeste</a:t>
            </a:r>
            <a:r>
              <a:rPr lang="en-US" sz="1200" dirty="0"/>
              <a:t> </a:t>
            </a:r>
            <a:r>
              <a:rPr lang="en-US" sz="1200" dirty="0" err="1"/>
              <a:t>ook</a:t>
            </a:r>
            <a:r>
              <a:rPr lang="en-US" sz="1200" dirty="0"/>
              <a:t> </a:t>
            </a:r>
            <a:r>
              <a:rPr lang="en-US" sz="1200" dirty="0" err="1"/>
              <a:t>bruikbaar</a:t>
            </a:r>
            <a:r>
              <a:rPr lang="en-US" sz="1200" dirty="0"/>
              <a:t> </a:t>
            </a:r>
            <a:r>
              <a:rPr lang="en-US" sz="1200" dirty="0" err="1"/>
              <a:t>als</a:t>
            </a:r>
            <a:r>
              <a:rPr lang="en-US" sz="1200" dirty="0"/>
              <a:t> </a:t>
            </a:r>
            <a:r>
              <a:rPr lang="en-US" sz="1200" dirty="0" err="1"/>
              <a:t>digitale</a:t>
            </a:r>
            <a:r>
              <a:rPr lang="en-US" sz="1200" dirty="0"/>
              <a:t> </a:t>
            </a:r>
            <a:r>
              <a:rPr lang="en-US" sz="1200" dirty="0" err="1"/>
              <a:t>poorten</a:t>
            </a:r>
            <a:r>
              <a:rPr lang="en-US" sz="1200" dirty="0"/>
              <a:t>)</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a:t>Reset knop</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a:t>Reset knop</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830997"/>
          </a:xfrm>
          <a:prstGeom prst="rect">
            <a:avLst/>
          </a:prstGeom>
          <a:noFill/>
        </p:spPr>
        <p:txBody>
          <a:bodyPr wrap="square" rtlCol="0">
            <a:spAutoFit/>
          </a:bodyPr>
          <a:lstStyle/>
          <a:p>
            <a:r>
              <a:rPr lang="en-US" sz="2400" dirty="0"/>
              <a:t>… at the end of the basic level</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picture to be made</a:t>
            </a:r>
            <a:endParaRPr lang="nl-N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a:t>Part 3: Loading the sketch in the </a:t>
            </a:r>
            <a:r>
              <a:rPr lang="en-US" dirty="0" err="1"/>
              <a:t>Arduino</a:t>
            </a:r>
            <a:br>
              <a:rPr lang="en-US" dirty="0"/>
            </a:br>
            <a:r>
              <a:rPr lang="en-US" dirty="0"/>
              <a:t>(in the workshop: optional,</a:t>
            </a:r>
            <a:br>
              <a:rPr lang="en-US" dirty="0"/>
            </a:br>
            <a:r>
              <a:rPr lang="en-US" dirty="0"/>
              <a:t>at home: mandatory)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a:t>Preparing for programming the </a:t>
            </a:r>
            <a:r>
              <a:rPr lang="en-US" dirty="0" err="1"/>
              <a:t>Arduino</a:t>
            </a:r>
            <a:r>
              <a:rPr lang="en-US" dirty="0"/>
              <a:t> </a:t>
            </a:r>
            <a:r>
              <a:rPr lang="en-US" dirty="0" err="1"/>
              <a:t>Nano</a:t>
            </a:r>
            <a:endParaRPr lang="nl-NL" dirty="0"/>
          </a:p>
        </p:txBody>
      </p:sp>
      <p:sp>
        <p:nvSpPr>
          <p:cNvPr id="3" name="Tijdelijke aanduiding voor inhoud 2"/>
          <p:cNvSpPr>
            <a:spLocks noGrp="1"/>
          </p:cNvSpPr>
          <p:nvPr>
            <p:ph idx="1"/>
          </p:nvPr>
        </p:nvSpPr>
        <p:spPr/>
        <p:txBody>
          <a:bodyPr/>
          <a:lstStyle/>
          <a:p>
            <a:r>
              <a:rPr lang="en-US" dirty="0"/>
              <a:t>The </a:t>
            </a:r>
            <a:r>
              <a:rPr lang="en-US" dirty="0" err="1"/>
              <a:t>Arduino</a:t>
            </a:r>
            <a:r>
              <a:rPr lang="en-US" dirty="0"/>
              <a:t> needs to run a program (in </a:t>
            </a:r>
            <a:r>
              <a:rPr lang="en-US" dirty="0" err="1"/>
              <a:t>Arduino</a:t>
            </a:r>
            <a:r>
              <a:rPr lang="en-US" dirty="0"/>
              <a:t> terms: sketch) so that it can communicate with the Raspberry Pi and understand the messages from </a:t>
            </a:r>
            <a:r>
              <a:rPr lang="en-US" dirty="0" err="1"/>
              <a:t>scratchClient</a:t>
            </a:r>
            <a:r>
              <a:rPr lang="en-US" dirty="0"/>
              <a:t>.</a:t>
            </a:r>
          </a:p>
          <a:p>
            <a:r>
              <a:rPr lang="en-US" dirty="0"/>
              <a:t>We need to start putting that in.</a:t>
            </a:r>
          </a:p>
          <a:p>
            <a:pPr lvl="1"/>
            <a:r>
              <a:rPr lang="en-US" dirty="0"/>
              <a:t>However in the workshop that has already been done, so you can skip the next slide, unless you want to try for yourself.</a:t>
            </a:r>
          </a:p>
          <a:p>
            <a:pPr lvl="1"/>
            <a:r>
              <a:rPr lang="en-US" dirty="0"/>
              <a:t>If you are doing this at home, then you will need to do it however.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Uploading </a:t>
            </a:r>
            <a:r>
              <a:rPr lang="en-US" dirty="0" err="1"/>
              <a:t>scratchClient</a:t>
            </a:r>
            <a:r>
              <a:rPr lang="en-US" dirty="0"/>
              <a:t> to the </a:t>
            </a:r>
            <a:r>
              <a:rPr lang="en-US" dirty="0" err="1"/>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a:t>Navigate to the </a:t>
            </a:r>
            <a:r>
              <a:rPr lang="en-US" sz="1800" dirty="0" err="1"/>
              <a:t>scratchClient</a:t>
            </a:r>
            <a:r>
              <a:rPr lang="en-US" sz="1800" dirty="0"/>
              <a:t> sketch for </a:t>
            </a:r>
            <a:r>
              <a:rPr lang="en-US" sz="1800" dirty="0" err="1"/>
              <a:t>Arduino</a:t>
            </a:r>
            <a:r>
              <a:rPr lang="en-US" sz="1800" dirty="0"/>
              <a:t> Uno in </a:t>
            </a:r>
            <a:r>
              <a:rPr lang="en-US" sz="1800" i="1" dirty="0"/>
              <a:t>/home/pi/</a:t>
            </a:r>
            <a:r>
              <a:rPr lang="en-US" sz="1800" i="1" dirty="0" err="1"/>
              <a:t>scratchClient</a:t>
            </a:r>
            <a:r>
              <a:rPr lang="en-US" sz="1800" i="1" dirty="0"/>
              <a:t>/</a:t>
            </a:r>
            <a:r>
              <a:rPr lang="en-US" sz="1800" i="1" dirty="0" err="1"/>
              <a:t>arduino</a:t>
            </a:r>
            <a:r>
              <a:rPr lang="en-US" sz="1800" i="1" dirty="0"/>
              <a:t>/</a:t>
            </a:r>
            <a:r>
              <a:rPr lang="en-US" sz="1800" i="1" dirty="0" err="1"/>
              <a:t>arduinoUno</a:t>
            </a:r>
            <a:endParaRPr lang="en-US" sz="1800" i="1" dirty="0"/>
          </a:p>
          <a:p>
            <a:endParaRPr lang="en-US" sz="1800" dirty="0"/>
          </a:p>
          <a:p>
            <a:endParaRPr lang="en-US" sz="1800" dirty="0"/>
          </a:p>
          <a:p>
            <a:endParaRPr lang="en-US" sz="1800" dirty="0"/>
          </a:p>
          <a:p>
            <a:endParaRPr lang="en-US" sz="1800" dirty="0"/>
          </a:p>
          <a:p>
            <a:r>
              <a:rPr lang="en-US" sz="1800" dirty="0"/>
              <a:t>Double click to open the </a:t>
            </a:r>
            <a:r>
              <a:rPr lang="en-US" sz="1800" dirty="0" err="1"/>
              <a:t>Arduino</a:t>
            </a:r>
            <a:r>
              <a:rPr lang="en-US" sz="1800" dirty="0"/>
              <a:t> IDE</a:t>
            </a:r>
          </a:p>
          <a:p>
            <a:r>
              <a:rPr lang="en-US" sz="1800" dirty="0"/>
              <a:t>Click </a:t>
            </a:r>
            <a:r>
              <a:rPr lang="en-US" sz="1800" i="1" dirty="0"/>
              <a:t>Tools</a:t>
            </a:r>
            <a:r>
              <a:rPr lang="en-US" sz="1800" dirty="0"/>
              <a:t> and make sure that these are set:</a:t>
            </a:r>
          </a:p>
          <a:p>
            <a:pPr lvl="1"/>
            <a:r>
              <a:rPr lang="en-US" sz="1400" dirty="0"/>
              <a:t>Board: </a:t>
            </a:r>
            <a:r>
              <a:rPr lang="en-US" sz="1400" dirty="0" err="1"/>
              <a:t>Arduino</a:t>
            </a:r>
            <a:r>
              <a:rPr lang="en-US" sz="1400" dirty="0"/>
              <a:t> </a:t>
            </a:r>
            <a:r>
              <a:rPr lang="en-US" sz="1400" dirty="0" err="1"/>
              <a:t>Nano</a:t>
            </a:r>
            <a:endParaRPr lang="en-US" sz="1400" dirty="0"/>
          </a:p>
          <a:p>
            <a:pPr lvl="1"/>
            <a:r>
              <a:rPr lang="en-US" sz="1400" dirty="0"/>
              <a:t>Processor Atmega328</a:t>
            </a:r>
          </a:p>
          <a:p>
            <a:pPr lvl="1"/>
            <a:r>
              <a:rPr lang="en-US" sz="1400" dirty="0"/>
              <a:t>Port: the port where the </a:t>
            </a:r>
            <a:r>
              <a:rPr lang="en-US" sz="1400" dirty="0" err="1"/>
              <a:t>Arduino</a:t>
            </a:r>
            <a:r>
              <a:rPr lang="en-US" sz="1400" dirty="0"/>
              <a:t> </a:t>
            </a:r>
            <a:r>
              <a:rPr lang="en-US" sz="1400" dirty="0" err="1"/>
              <a:t>Nano</a:t>
            </a:r>
            <a:r>
              <a:rPr lang="en-US" sz="1400" dirty="0"/>
              <a:t> is connected (normally /dev/ttyUSB0)</a:t>
            </a:r>
          </a:p>
          <a:p>
            <a:r>
              <a:rPr lang="en-US" sz="1800" dirty="0"/>
              <a:t>Click on the Upload button.</a:t>
            </a:r>
          </a:p>
          <a:p>
            <a:r>
              <a:rPr lang="en-US" sz="1800" dirty="0"/>
              <a:t>Wait till the completion of the Upload is reported (without errors).</a:t>
            </a:r>
          </a:p>
          <a:p>
            <a:pPr lvl="1">
              <a:buNone/>
            </a:pPr>
            <a:endParaRPr lang="en-US" sz="1400" dirty="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Starting the </a:t>
            </a:r>
            <a:r>
              <a:rPr lang="en-US" dirty="0" err="1"/>
              <a:t>config</a:t>
            </a:r>
            <a:r>
              <a:rPr lang="en-US" dirty="0"/>
              <a:t> tool</a:t>
            </a:r>
            <a:endParaRPr lang="nl-NL" dirty="0"/>
          </a:p>
        </p:txBody>
      </p:sp>
      <p:sp>
        <p:nvSpPr>
          <p:cNvPr id="3" name="Tijdelijke aanduiding voor inhoud 2"/>
          <p:cNvSpPr>
            <a:spLocks noGrp="1"/>
          </p:cNvSpPr>
          <p:nvPr>
            <p:ph idx="1"/>
          </p:nvPr>
        </p:nvSpPr>
        <p:spPr/>
        <p:txBody>
          <a:bodyPr/>
          <a:lstStyle/>
          <a:p>
            <a:r>
              <a:rPr lang="en-US" dirty="0"/>
              <a:t>We have put an empty </a:t>
            </a:r>
            <a:r>
              <a:rPr lang="en-US" dirty="0" err="1"/>
              <a:t>config</a:t>
            </a:r>
            <a:r>
              <a:rPr lang="en-US" dirty="0"/>
              <a:t> file on the desktop:</a:t>
            </a:r>
          </a:p>
          <a:p>
            <a:pPr lvl="1"/>
            <a:r>
              <a:rPr lang="en-US" i="1" dirty="0"/>
              <a:t>scratchClient-Tutorial.scl</a:t>
            </a:r>
          </a:p>
          <a:p>
            <a:r>
              <a:rPr lang="en-US" dirty="0"/>
              <a:t>Right click the file and choose </a:t>
            </a:r>
            <a:r>
              <a:rPr lang="en-US" i="1" dirty="0" err="1"/>
              <a:t>scratchClient</a:t>
            </a:r>
            <a:r>
              <a:rPr lang="en-US" i="1" dirty="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lstStyle/>
          <a:p>
            <a:r>
              <a:rPr lang="en-US" dirty="0"/>
              <a:t>Define the first </a:t>
            </a:r>
            <a:r>
              <a:rPr lang="en-US" dirty="0" err="1"/>
              <a:t>config</a:t>
            </a:r>
            <a:r>
              <a:rPr lang="en-US" dirty="0"/>
              <a:t> file</a:t>
            </a:r>
            <a:endParaRPr lang="nl-NL" dirty="0"/>
          </a:p>
        </p:txBody>
      </p:sp>
      <p:sp>
        <p:nvSpPr>
          <p:cNvPr id="3" name="Tijdelijke aanduiding voor inhoud 2"/>
          <p:cNvSpPr>
            <a:spLocks noGrp="1"/>
          </p:cNvSpPr>
          <p:nvPr>
            <p:ph idx="1"/>
          </p:nvPr>
        </p:nvSpPr>
        <p:spPr>
          <a:xfrm>
            <a:off x="5364088" y="987574"/>
            <a:ext cx="3456384" cy="3816424"/>
          </a:xfrm>
        </p:spPr>
        <p:txBody>
          <a:bodyPr>
            <a:normAutofit fontScale="62500" lnSpcReduction="20000"/>
          </a:bodyPr>
          <a:lstStyle/>
          <a:p>
            <a:r>
              <a:rPr lang="en-US" b="1" i="1" dirty="0"/>
              <a:t>Double</a:t>
            </a:r>
            <a:r>
              <a:rPr lang="en-US" dirty="0"/>
              <a:t> click a cell to get a drop down menu</a:t>
            </a:r>
          </a:p>
          <a:p>
            <a:pPr lvl="1"/>
            <a:r>
              <a:rPr lang="en-US" dirty="0"/>
              <a:t>First for </a:t>
            </a:r>
            <a:r>
              <a:rPr lang="en-US" i="1" dirty="0"/>
              <a:t>direction</a:t>
            </a:r>
            <a:r>
              <a:rPr lang="en-US" dirty="0"/>
              <a:t> then for </a:t>
            </a:r>
            <a:r>
              <a:rPr lang="en-US" i="1" dirty="0"/>
              <a:t>function</a:t>
            </a:r>
            <a:r>
              <a:rPr lang="en-US" dirty="0"/>
              <a:t>.</a:t>
            </a:r>
          </a:p>
          <a:p>
            <a:r>
              <a:rPr lang="en-US" dirty="0"/>
              <a:t>Make sure to give all pins a name if you choose something else than </a:t>
            </a:r>
            <a:r>
              <a:rPr lang="en-US" i="1" dirty="0"/>
              <a:t>void</a:t>
            </a:r>
            <a:r>
              <a:rPr lang="en-US" dirty="0"/>
              <a:t> in </a:t>
            </a:r>
            <a:r>
              <a:rPr lang="en-US" i="1" dirty="0"/>
              <a:t>direction</a:t>
            </a:r>
            <a:r>
              <a:rPr lang="en-US" dirty="0"/>
              <a:t>.</a:t>
            </a:r>
          </a:p>
          <a:p>
            <a:pPr lvl="1"/>
            <a:r>
              <a:rPr lang="en-US" dirty="0"/>
              <a:t>So make sure not to save if you still have red borders around cells. </a:t>
            </a:r>
            <a:r>
              <a:rPr lang="en-US" dirty="0" err="1"/>
              <a:t>scratchClient</a:t>
            </a:r>
            <a:r>
              <a:rPr lang="en-US" dirty="0"/>
              <a:t> will fail to start with such a </a:t>
            </a:r>
            <a:r>
              <a:rPr lang="en-US" dirty="0" err="1"/>
              <a:t>config</a:t>
            </a:r>
            <a:r>
              <a:rPr lang="en-US" dirty="0"/>
              <a:t> file.</a:t>
            </a:r>
          </a:p>
          <a:p>
            <a:r>
              <a:rPr lang="en-US" dirty="0"/>
              <a:t>The tool checks wrong configurations. Examples:</a:t>
            </a:r>
          </a:p>
          <a:p>
            <a:pPr lvl="1"/>
            <a:r>
              <a:rPr lang="en-US" dirty="0"/>
              <a:t>Pins 0, 1 and 13 cannot be used at all</a:t>
            </a:r>
          </a:p>
          <a:p>
            <a:pPr lvl="1"/>
            <a:r>
              <a:rPr lang="en-US" dirty="0"/>
              <a:t>Analog In only available on A0 to A7</a:t>
            </a:r>
          </a:p>
          <a:p>
            <a:pPr lvl="1"/>
            <a:r>
              <a:rPr lang="en-US" dirty="0"/>
              <a:t>Pins A6 and A7 can only be used for Analog In</a:t>
            </a:r>
          </a:p>
          <a:p>
            <a:pPr lvl="1"/>
            <a:r>
              <a:rPr lang="en-US" dirty="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D4</a:t>
            </a:r>
          </a:p>
          <a:p>
            <a:r>
              <a:rPr lang="en-US" sz="1050" dirty="0"/>
              <a:t>Direction: out</a:t>
            </a:r>
          </a:p>
          <a:p>
            <a:r>
              <a:rPr lang="en-US" sz="1050" dirty="0"/>
              <a:t>Function: output</a:t>
            </a:r>
          </a:p>
          <a:p>
            <a:r>
              <a:rPr lang="en-US" sz="1050" dirty="0" err="1"/>
              <a:t>scratchName</a:t>
            </a:r>
            <a:r>
              <a:rPr lang="en-US" sz="1050" dirty="0"/>
              <a:t>: </a:t>
            </a:r>
            <a:r>
              <a:rPr lang="en-US" sz="1050" dirty="0" err="1"/>
              <a:t>BigRedLED</a:t>
            </a:r>
            <a:endParaRPr lang="en-US" sz="1050" dirty="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D7</a:t>
            </a:r>
          </a:p>
          <a:p>
            <a:r>
              <a:rPr lang="en-US" sz="1050" dirty="0"/>
              <a:t>Direction: in</a:t>
            </a:r>
          </a:p>
          <a:p>
            <a:r>
              <a:rPr lang="en-US" sz="1050" dirty="0"/>
              <a:t>Function: </a:t>
            </a:r>
            <a:r>
              <a:rPr lang="en-US" sz="1050" dirty="0" err="1"/>
              <a:t>input_pullup</a:t>
            </a:r>
            <a:endParaRPr lang="en-US" sz="1050" dirty="0"/>
          </a:p>
          <a:p>
            <a:r>
              <a:rPr lang="en-US" sz="1050" dirty="0" err="1"/>
              <a:t>scratchName</a:t>
            </a:r>
            <a:r>
              <a:rPr lang="en-US" sz="1050" dirty="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Parameter </a:t>
            </a:r>
            <a:r>
              <a:rPr lang="en-US" sz="1050" dirty="0" err="1"/>
              <a:t>serial.device</a:t>
            </a:r>
            <a:r>
              <a:rPr lang="en-US" sz="1050" dirty="0"/>
              <a:t>: /dev/ttyUSB0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Save the </a:t>
            </a:r>
            <a:r>
              <a:rPr lang="en-US" dirty="0" err="1"/>
              <a:t>config</a:t>
            </a:r>
            <a:r>
              <a:rPr lang="en-US" dirty="0"/>
              <a:t> file</a:t>
            </a:r>
            <a:endParaRPr lang="nl-NL" dirty="0"/>
          </a:p>
        </p:txBody>
      </p:sp>
      <p:sp>
        <p:nvSpPr>
          <p:cNvPr id="3" name="Tijdelijke aanduiding voor inhoud 2"/>
          <p:cNvSpPr>
            <a:spLocks noGrp="1"/>
          </p:cNvSpPr>
          <p:nvPr>
            <p:ph idx="1"/>
          </p:nvPr>
        </p:nvSpPr>
        <p:spPr/>
        <p:txBody>
          <a:bodyPr/>
          <a:lstStyle/>
          <a:p>
            <a:r>
              <a:rPr lang="en-US" dirty="0"/>
              <a:t>Save the file (ctrl-S or File </a:t>
            </a:r>
            <a:r>
              <a:rPr lang="en-US" dirty="0">
                <a:sym typeface="Wingdings" pitchFamily="2" charset="2"/>
              </a:rPr>
              <a:t> Save)</a:t>
            </a:r>
            <a:r>
              <a:rPr lang="en-US" dirty="0"/>
              <a:t>.</a:t>
            </a:r>
          </a:p>
          <a:p>
            <a:r>
              <a:rPr lang="en-US" b="1" dirty="0"/>
              <a:t>Warning</a:t>
            </a:r>
            <a:r>
              <a:rPr lang="en-US" dirty="0"/>
              <a:t>: closing the file without saving will loose all changes.</a:t>
            </a:r>
          </a:p>
          <a:p>
            <a:r>
              <a:rPr lang="en-US" b="1" dirty="0"/>
              <a:t>Leave the tool open </a:t>
            </a:r>
            <a:r>
              <a:rPr lang="en-US" dirty="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en-US" dirty="0"/>
              <a:t>Use </a:t>
            </a:r>
            <a:r>
              <a:rPr lang="en-US" i="1" dirty="0"/>
              <a:t>short</a:t>
            </a:r>
            <a:r>
              <a:rPr lang="en-US" dirty="0"/>
              <a:t> wires and use the indicated </a:t>
            </a:r>
            <a:br>
              <a:rPr lang="en-US" dirty="0"/>
            </a:br>
            <a:r>
              <a:rPr lang="en-US" dirty="0"/>
              <a:t>holes</a:t>
            </a:r>
            <a:endParaRPr lang="nl-NL" dirty="0"/>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en-US" dirty="0"/>
              <a:t>There are some short wires (10 cm) and some longer (15 cm)</a:t>
            </a:r>
          </a:p>
          <a:p>
            <a:r>
              <a:rPr lang="en-US" dirty="0"/>
              <a:t>Use the shortest that you can</a:t>
            </a:r>
          </a:p>
          <a:p>
            <a:pPr lvl="1"/>
            <a:r>
              <a:rPr lang="en-US" dirty="0"/>
              <a:t>Get a less messy setup</a:t>
            </a:r>
          </a:p>
          <a:p>
            <a:pPr lvl="1"/>
            <a:r>
              <a:rPr lang="en-US" dirty="0"/>
              <a:t>You may otherwise run out of long wires later</a:t>
            </a:r>
          </a:p>
          <a:p>
            <a:r>
              <a:rPr lang="en-US" dirty="0"/>
              <a:t>Ignore wire colors. </a:t>
            </a:r>
          </a:p>
          <a:p>
            <a:r>
              <a:rPr lang="en-US" dirty="0"/>
              <a:t>You can in principle build up at different places on the breadboard, however …</a:t>
            </a:r>
          </a:p>
          <a:p>
            <a:pPr lvl="1">
              <a:buNone/>
            </a:pPr>
            <a:r>
              <a:rPr lang="en-US" dirty="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Changes since the workshop	</a:t>
            </a:r>
            <a:endParaRPr lang="nl-NL" dirty="0"/>
          </a:p>
        </p:txBody>
      </p:sp>
      <p:sp>
        <p:nvSpPr>
          <p:cNvPr id="3" name="Tijdelijke aanduiding voor inhoud 2"/>
          <p:cNvSpPr>
            <a:spLocks noGrp="1"/>
          </p:cNvSpPr>
          <p:nvPr>
            <p:ph idx="1"/>
          </p:nvPr>
        </p:nvSpPr>
        <p:spPr/>
        <p:txBody>
          <a:bodyPr>
            <a:normAutofit lnSpcReduction="10000"/>
          </a:bodyPr>
          <a:lstStyle/>
          <a:p>
            <a:r>
              <a:rPr lang="en-US" dirty="0" err="1"/>
              <a:t>scratchClient</a:t>
            </a:r>
            <a:r>
              <a:rPr lang="en-US" dirty="0"/>
              <a:t> has been adapted</a:t>
            </a:r>
          </a:p>
          <a:p>
            <a:r>
              <a:rPr lang="en-US" dirty="0"/>
              <a:t>It now has two modes of representing the blocks:</a:t>
            </a:r>
          </a:p>
          <a:p>
            <a:pPr lvl="1"/>
            <a:r>
              <a:rPr lang="en-US" dirty="0"/>
              <a:t>Workshop mode: use name value pairs</a:t>
            </a:r>
          </a:p>
          <a:p>
            <a:pPr lvl="1"/>
            <a:r>
              <a:rPr lang="en-US" dirty="0"/>
              <a:t>Verbose mode: every input or output variable has its own block</a:t>
            </a:r>
          </a:p>
          <a:p>
            <a:r>
              <a:rPr lang="en-US" dirty="0"/>
              <a:t>In the workshop we used the workshop mode, therefore we use that also in this presentation</a:t>
            </a:r>
          </a:p>
          <a:p>
            <a:r>
              <a:rPr lang="en-US" dirty="0"/>
              <a:t>The setting of those modes and getting the blocks in the project has changed somewhat and that has been adapted in these slides.</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9568" y="1143650"/>
            <a:ext cx="5223154" cy="3529990"/>
          </a:xfrm>
          <a:prstGeom prst="rect">
            <a:avLst/>
          </a:prstGeom>
          <a:noFill/>
        </p:spPr>
      </p:pic>
      <p:sp>
        <p:nvSpPr>
          <p:cNvPr id="2" name="Titel 1"/>
          <p:cNvSpPr>
            <a:spLocks noGrp="1"/>
          </p:cNvSpPr>
          <p:nvPr>
            <p:ph type="title"/>
          </p:nvPr>
        </p:nvSpPr>
        <p:spPr/>
        <p:txBody>
          <a:bodyPr/>
          <a:lstStyle/>
          <a:p>
            <a:r>
              <a:rPr lang="en-US" dirty="0"/>
              <a:t>Plaats de rode LED </a:t>
            </a:r>
            <a:r>
              <a:rPr lang="en-US" dirty="0" err="1"/>
              <a:t>en</a:t>
            </a:r>
            <a:r>
              <a:rPr lang="en-US" dirty="0"/>
              <a:t> de knop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213333" y="2499742"/>
            <a:ext cx="1774491"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a:t>Lange </a:t>
            </a:r>
            <a:r>
              <a:rPr lang="en-US" sz="1050" dirty="0" err="1"/>
              <a:t>draad</a:t>
            </a:r>
            <a:r>
              <a:rPr lang="en-US" sz="1050" dirty="0"/>
              <a:t> = plus (+) </a:t>
            </a:r>
            <a:r>
              <a:rPr lang="en-US" sz="1050" dirty="0" err="1"/>
              <a:t>kant</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a:t>Korte </a:t>
            </a:r>
            <a:r>
              <a:rPr lang="en-US" sz="1050" dirty="0" err="1"/>
              <a:t>draad</a:t>
            </a:r>
            <a:r>
              <a:rPr lang="en-US" sz="1050" dirty="0"/>
              <a:t> = min (-) </a:t>
            </a:r>
            <a:r>
              <a:rPr lang="en-US" sz="1050" dirty="0" err="1"/>
              <a:t>kant</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Tekstvak 24">
            <a:extLst>
              <a:ext uri="{FF2B5EF4-FFF2-40B4-BE49-F238E27FC236}">
                <a16:creationId xmlns:a16="http://schemas.microsoft.com/office/drawing/2014/main"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dirty="0"/>
              <a:t>N</a:t>
            </a:r>
            <a:r>
              <a:rPr lang="en-US" sz="900" dirty="0" err="1"/>
              <a:t>aar</a:t>
            </a:r>
            <a:r>
              <a:rPr lang="en-US" sz="900" dirty="0"/>
              <a:t> pen 7</a:t>
            </a:r>
            <a:endParaRPr lang="nl-NL" sz="900" dirty="0"/>
          </a:p>
        </p:txBody>
      </p:sp>
      <p:sp>
        <p:nvSpPr>
          <p:cNvPr id="29" name="Tekstvak 24">
            <a:extLst>
              <a:ext uri="{FF2B5EF4-FFF2-40B4-BE49-F238E27FC236}">
                <a16:creationId xmlns:a16="http://schemas.microsoft.com/office/drawing/2014/main" id="{5D5016BD-E991-4EFB-BBBA-396AA1A008B1}"/>
              </a:ext>
            </a:extLst>
          </p:cNvPr>
          <p:cNvSpPr txBox="1"/>
          <p:nvPr/>
        </p:nvSpPr>
        <p:spPr>
          <a:xfrm>
            <a:off x="4606813" y="3332462"/>
            <a:ext cx="528279" cy="253915"/>
          </a:xfrm>
          <a:prstGeom prst="rect">
            <a:avLst/>
          </a:prstGeom>
          <a:solidFill>
            <a:schemeClr val="bg1"/>
          </a:solidFill>
          <a:ln>
            <a:noFill/>
          </a:ln>
        </p:spPr>
        <p:txBody>
          <a:bodyPr wrap="square" lIns="0" rIns="0" rtlCol="0">
            <a:spAutoFit/>
          </a:bodyPr>
          <a:lstStyle/>
          <a:p>
            <a:pPr algn="ctr"/>
            <a:r>
              <a:rPr lang="nl-NL" sz="900" dirty="0"/>
              <a:t>N</a:t>
            </a:r>
            <a:r>
              <a:rPr lang="en-US" sz="900" dirty="0" err="1"/>
              <a:t>aar</a:t>
            </a:r>
            <a:r>
              <a:rPr lang="en-US" sz="900" dirty="0"/>
              <a:t> pen 4</a:t>
            </a:r>
            <a:endParaRPr lang="nl-NL"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en-US" dirty="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resistor is for limiting the current through the diode</a:t>
            </a:r>
          </a:p>
          <a:p>
            <a:pPr algn="ctr"/>
            <a:r>
              <a:rPr lang="en-US" dirty="0"/>
              <a:t>(you will blow up the LED and/or the </a:t>
            </a:r>
            <a:r>
              <a:rPr lang="en-US" dirty="0" err="1"/>
              <a:t>Arduino</a:t>
            </a:r>
            <a:r>
              <a:rPr lang="en-US" dirty="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en-US" dirty="0"/>
              <a:t>What does </a:t>
            </a:r>
            <a:r>
              <a:rPr lang="en-US" dirty="0" err="1"/>
              <a:t>Arduino</a:t>
            </a:r>
            <a:r>
              <a:rPr lang="en-US" dirty="0"/>
              <a:t> need on a Digital Input pin?</a:t>
            </a:r>
            <a:endParaRPr lang="nl-NL" dirty="0"/>
          </a:p>
        </p:txBody>
      </p:sp>
      <p:sp>
        <p:nvSpPr>
          <p:cNvPr id="3" name="Tijdelijke aanduiding voor inhoud 2"/>
          <p:cNvSpPr>
            <a:spLocks noGrp="1"/>
          </p:cNvSpPr>
          <p:nvPr>
            <p:ph idx="1"/>
          </p:nvPr>
        </p:nvSpPr>
        <p:spPr>
          <a:xfrm>
            <a:off x="457200" y="1409526"/>
            <a:ext cx="8229600" cy="3394472"/>
          </a:xfrm>
        </p:spPr>
        <p:txBody>
          <a:bodyPr/>
          <a:lstStyle/>
          <a:p>
            <a:r>
              <a:rPr lang="en-US" dirty="0"/>
              <a:t>A digital input pin of </a:t>
            </a:r>
            <a:r>
              <a:rPr lang="en-US" dirty="0" err="1"/>
              <a:t>Arduino</a:t>
            </a:r>
            <a:r>
              <a:rPr lang="en-US" dirty="0"/>
              <a:t> needs to get either</a:t>
            </a:r>
          </a:p>
          <a:p>
            <a:pPr lvl="1"/>
            <a:r>
              <a:rPr lang="en-US" dirty="0"/>
              <a:t>0 volt input (actually, 0 to 1.5 volt is considered a LOW input signal)</a:t>
            </a:r>
          </a:p>
          <a:p>
            <a:pPr lvl="1"/>
            <a:r>
              <a:rPr lang="en-US" dirty="0"/>
              <a:t>5 volt input (actually, 2.5 volt to 5 volt is considered a HIGH input signal)</a:t>
            </a:r>
          </a:p>
          <a:p>
            <a:r>
              <a:rPr lang="en-US" dirty="0"/>
              <a:t>If it gets something between 1.5 volt and 2.5 volt, the interpretation will not be stable (could be LOW or HIGH).</a:t>
            </a:r>
          </a:p>
          <a:p>
            <a:r>
              <a:rPr lang="en-US" dirty="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a:t>But what will the </a:t>
            </a:r>
            <a:r>
              <a:rPr lang="en-US" dirty="0" err="1"/>
              <a:t>Arduino</a:t>
            </a:r>
            <a:r>
              <a:rPr lang="en-US" dirty="0"/>
              <a:t> detect if the button is </a:t>
            </a:r>
            <a:r>
              <a:rPr lang="en-US" b="1" i="1" dirty="0"/>
              <a:t>open</a:t>
            </a:r>
            <a:r>
              <a:rPr lang="en-US" dirty="0"/>
              <a:t>?</a:t>
            </a:r>
            <a:endParaRPr lang="nl-NL"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a:t>30 </a:t>
            </a:r>
          </a:p>
          <a:p>
            <a:pPr algn="r"/>
            <a:r>
              <a:rPr lang="en-US" dirty="0" err="1"/>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a:t>If the button is pressed, then it connects the input of the </a:t>
            </a:r>
            <a:r>
              <a:rPr lang="en-US" sz="1200" dirty="0" err="1"/>
              <a:t>Arduino</a:t>
            </a:r>
            <a:r>
              <a:rPr lang="en-US" sz="1200" dirty="0"/>
              <a:t> to 0 volt. There will run a small current through the resistor, but the input will be 0 volt.</a:t>
            </a:r>
          </a:p>
          <a:p>
            <a:endParaRPr lang="en-US" sz="1200" dirty="0"/>
          </a:p>
          <a:p>
            <a:r>
              <a:rPr lang="en-US" sz="1200" dirty="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a:t>30 </a:t>
            </a:r>
            <a:r>
              <a:rPr lang="en-US" dirty="0" err="1"/>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a:t>Digital input</a:t>
            </a:r>
            <a:endParaRPr lang="nl-NL" sz="900" dirty="0"/>
          </a:p>
        </p:txBody>
      </p:sp>
      <p:sp>
        <p:nvSpPr>
          <p:cNvPr id="23" name="Lijntoelichting 1 22"/>
          <p:cNvSpPr/>
          <p:nvPr/>
        </p:nvSpPr>
        <p:spPr>
          <a:xfrm>
            <a:off x="4572000" y="1707654"/>
            <a:ext cx="3168352" cy="1872208"/>
          </a:xfrm>
          <a:prstGeom prst="borderCallout1">
            <a:avLst>
              <a:gd name="adj1" fmla="val 7727"/>
              <a:gd name="adj2" fmla="val -3732"/>
              <a:gd name="adj3" fmla="val 14001"/>
              <a:gd name="adj4" fmla="val -5992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You do however not have to connect the resistor externally. It can be configured in the </a:t>
            </a:r>
            <a:r>
              <a:rPr lang="en-US" dirty="0" err="1"/>
              <a:t>Arduino</a:t>
            </a:r>
            <a:r>
              <a:rPr lang="en-US" dirty="0"/>
              <a:t> itself by specifying </a:t>
            </a:r>
            <a:r>
              <a:rPr lang="en-US" b="1" i="1" dirty="0" err="1"/>
              <a:t>input_pullup</a:t>
            </a:r>
            <a:r>
              <a:rPr lang="en-US" dirty="0"/>
              <a:t> rather than </a:t>
            </a:r>
            <a:r>
              <a:rPr lang="en-US" b="1" i="1" dirty="0"/>
              <a:t>input</a:t>
            </a:r>
            <a:r>
              <a:rPr lang="en-US" dirty="0"/>
              <a:t>.</a:t>
            </a:r>
          </a:p>
          <a:p>
            <a:pPr algn="ctr"/>
            <a:endParaRPr lang="en-US"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a:t>Danger when </a:t>
            </a:r>
            <a:r>
              <a:rPr lang="en-US" dirty="0" err="1"/>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a:t>30 </a:t>
            </a:r>
            <a:r>
              <a:rPr lang="en-US" dirty="0" err="1"/>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works fine, but what happens if you </a:t>
            </a:r>
            <a:r>
              <a:rPr lang="en-US" dirty="0" err="1"/>
              <a:t>misconfigure</a:t>
            </a:r>
            <a:r>
              <a:rPr lang="en-US" dirty="0"/>
              <a:t> the pin to be Digital Output, the value set to HIGH and the button is pressed?</a:t>
            </a:r>
          </a:p>
          <a:p>
            <a:pPr algn="ctr"/>
            <a:endParaRPr lang="en-US" dirty="0"/>
          </a:p>
          <a:p>
            <a:pPr algn="ctr"/>
            <a:r>
              <a:rPr lang="en-US" dirty="0"/>
              <a:t>If the </a:t>
            </a:r>
            <a:r>
              <a:rPr lang="en-US" dirty="0" err="1"/>
              <a:t>Arduino</a:t>
            </a:r>
            <a:r>
              <a:rPr lang="en-US" dirty="0"/>
              <a:t> makes the pin HIGH (5 volt) and the button connects to LOW (0 volt) </a:t>
            </a:r>
            <a:r>
              <a:rPr lang="en-US" dirty="0">
                <a:sym typeface="Wingdings" pitchFamily="2" charset="2"/>
              </a:rPr>
              <a:t> short circuit and the </a:t>
            </a:r>
            <a:r>
              <a:rPr lang="en-US" dirty="0" err="1">
                <a:sym typeface="Wingdings" pitchFamily="2" charset="2"/>
              </a:rPr>
              <a:t>Arduino</a:t>
            </a:r>
            <a:r>
              <a:rPr lang="en-US" dirty="0">
                <a:sym typeface="Wingdings" pitchFamily="2" charset="2"/>
              </a:rPr>
              <a:t> will be blown up.</a:t>
            </a:r>
            <a:endParaRPr lang="en-US" dirty="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a:t>Resistor in series to prevent damage in case of </a:t>
            </a:r>
            <a:r>
              <a:rPr lang="en-US" dirty="0" err="1"/>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a:t>30 </a:t>
            </a:r>
            <a:r>
              <a:rPr lang="en-US" dirty="0" err="1"/>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Therefore always include a 1 </a:t>
            </a:r>
            <a:r>
              <a:rPr lang="en-US" dirty="0" err="1"/>
              <a:t>kOhm</a:t>
            </a:r>
            <a:r>
              <a:rPr lang="en-US" dirty="0"/>
              <a:t> resistor in series with the switch.</a:t>
            </a:r>
          </a:p>
          <a:p>
            <a:pPr algn="ctr"/>
            <a:r>
              <a:rPr lang="en-US" dirty="0"/>
              <a:t>If </a:t>
            </a:r>
            <a:r>
              <a:rPr lang="en-US" dirty="0" err="1"/>
              <a:t>misconfigured</a:t>
            </a:r>
            <a:r>
              <a:rPr lang="en-US" dirty="0"/>
              <a:t>, there will run a small current through the resistor rather than causing a short circuit.</a:t>
            </a:r>
          </a:p>
          <a:p>
            <a:pPr algn="ctr"/>
            <a:endParaRPr lang="en-US" dirty="0"/>
          </a:p>
          <a:p>
            <a:pPr algn="ctr"/>
            <a:r>
              <a:rPr lang="en-US" dirty="0"/>
              <a:t>The input will be 1 </a:t>
            </a:r>
            <a:r>
              <a:rPr lang="en-US" dirty="0" err="1"/>
              <a:t>kOhm</a:t>
            </a:r>
            <a:r>
              <a:rPr lang="en-US" dirty="0"/>
              <a:t> / (30 </a:t>
            </a:r>
            <a:r>
              <a:rPr lang="en-US" dirty="0" err="1"/>
              <a:t>kOhm</a:t>
            </a:r>
            <a:r>
              <a:rPr lang="en-US" dirty="0"/>
              <a:t> + 1 </a:t>
            </a:r>
            <a:r>
              <a:rPr lang="en-US" dirty="0" err="1"/>
              <a:t>kOhm</a:t>
            </a:r>
            <a:r>
              <a:rPr lang="en-US" dirty="0"/>
              <a:t>) * 5 volt =  0,15 volt.</a:t>
            </a:r>
          </a:p>
          <a:p>
            <a:pPr algn="ctr"/>
            <a:r>
              <a:rPr lang="en-US" dirty="0"/>
              <a:t>See  appendix B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a:t>1 </a:t>
            </a:r>
            <a:r>
              <a:rPr lang="en-US" dirty="0" err="1"/>
              <a:t>kOhm</a:t>
            </a:r>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Check / double check</a:t>
            </a:r>
            <a:endParaRPr lang="nl-NL" dirty="0"/>
          </a:p>
        </p:txBody>
      </p:sp>
      <p:sp>
        <p:nvSpPr>
          <p:cNvPr id="3" name="Tijdelijke aanduiding voor inhoud 2"/>
          <p:cNvSpPr>
            <a:spLocks noGrp="1"/>
          </p:cNvSpPr>
          <p:nvPr>
            <p:ph idx="1"/>
          </p:nvPr>
        </p:nvSpPr>
        <p:spPr/>
        <p:txBody>
          <a:bodyPr/>
          <a:lstStyle/>
          <a:p>
            <a:r>
              <a:rPr lang="en-US" dirty="0"/>
              <a:t>Please now check </a:t>
            </a:r>
            <a:r>
              <a:rPr lang="en-US" b="1" dirty="0"/>
              <a:t>both of you </a:t>
            </a:r>
            <a:r>
              <a:rPr lang="en-US" dirty="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a:t>Connect the 9 Volt connector to the board and switch power on</a:t>
            </a:r>
          </a:p>
          <a:p>
            <a:pPr lvl="1"/>
            <a:r>
              <a:rPr lang="en-US" sz="1600" dirty="0"/>
              <a:t>Although as long as you are only having a LED that is used, the power supplied via USB is sufficient</a:t>
            </a:r>
          </a:p>
          <a:p>
            <a:r>
              <a:rPr lang="en-US" sz="2000" dirty="0"/>
              <a:t>Connect the USB connector to the </a:t>
            </a:r>
            <a:r>
              <a:rPr lang="en-US" sz="2000" dirty="0" err="1"/>
              <a:t>Arduino</a:t>
            </a:r>
            <a:endParaRPr lang="en-US" sz="2000" dirty="0"/>
          </a:p>
          <a:p>
            <a:r>
              <a:rPr lang="en-US" sz="2000" dirty="0" err="1"/>
              <a:t>Doubleclick</a:t>
            </a:r>
            <a:r>
              <a:rPr lang="en-US" sz="2000" dirty="0"/>
              <a:t> </a:t>
            </a:r>
            <a:r>
              <a:rPr lang="en-US" sz="2000" i="1" dirty="0" err="1"/>
              <a:t>scratchClient</a:t>
            </a:r>
            <a:r>
              <a:rPr lang="en-US" sz="2000" i="1" dirty="0"/>
              <a:t> Tutorial.scl</a:t>
            </a:r>
            <a:r>
              <a:rPr lang="en-US" sz="2000" dirty="0"/>
              <a:t> on the desktop to start </a:t>
            </a:r>
            <a:br>
              <a:rPr lang="en-US" sz="2000" dirty="0"/>
            </a:br>
            <a:r>
              <a:rPr lang="en-US" sz="2000" dirty="0" err="1"/>
              <a:t>scratchClient</a:t>
            </a:r>
            <a:r>
              <a:rPr lang="en-US" sz="2000" dirty="0"/>
              <a:t> with the </a:t>
            </a:r>
            <a:r>
              <a:rPr lang="en-US" sz="2000" dirty="0" err="1"/>
              <a:t>config</a:t>
            </a:r>
            <a:r>
              <a:rPr lang="en-US" sz="2000" dirty="0"/>
              <a:t> file you have just updated</a:t>
            </a:r>
          </a:p>
          <a:p>
            <a:r>
              <a:rPr lang="en-US" sz="2000" dirty="0"/>
              <a:t>It will also open a browser window where you can see variables </a:t>
            </a:r>
          </a:p>
          <a:p>
            <a:pPr lvl="1"/>
            <a:r>
              <a:rPr lang="en-US" sz="1600" dirty="0"/>
              <a:t>Explained later in the presentation</a:t>
            </a:r>
          </a:p>
          <a:p>
            <a:r>
              <a:rPr lang="en-US" sz="2000" dirty="0"/>
              <a:t>In the terminal window you will see complaints that </a:t>
            </a:r>
            <a:r>
              <a:rPr lang="en-US" sz="2000" dirty="0" err="1"/>
              <a:t>scratchClient</a:t>
            </a:r>
            <a:r>
              <a:rPr lang="en-US" sz="2000" dirty="0"/>
              <a:t> has no connection to Scratch</a:t>
            </a:r>
          </a:p>
          <a:p>
            <a:pPr lvl="1"/>
            <a:r>
              <a:rPr lang="en-US" sz="1600" dirty="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Workshop </a:t>
            </a:r>
            <a:r>
              <a:rPr lang="en-US" dirty="0" err="1"/>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a:t>Welcome and introduction presentation (5 min).</a:t>
            </a:r>
          </a:p>
          <a:p>
            <a:r>
              <a:rPr lang="en-US" sz="2000" dirty="0"/>
              <a:t>After that everyone will work at his or her own pace.</a:t>
            </a:r>
          </a:p>
          <a:p>
            <a:r>
              <a:rPr lang="en-US" sz="2000" dirty="0"/>
              <a:t>Choose with your “workplace partner” which topics you want to do.</a:t>
            </a:r>
          </a:p>
          <a:p>
            <a:pPr lvl="1"/>
            <a:r>
              <a:rPr lang="en-US" sz="1600" dirty="0"/>
              <a:t>There is more material than what can be covered in 110 minutes.</a:t>
            </a:r>
          </a:p>
          <a:p>
            <a:r>
              <a:rPr lang="en-US" sz="2000" dirty="0"/>
              <a:t>Language: Both German and English</a:t>
            </a:r>
          </a:p>
          <a:p>
            <a:r>
              <a:rPr lang="en-US" sz="2000" dirty="0"/>
              <a:t>At the end copy the material you created to your USB stick (if you want)</a:t>
            </a:r>
          </a:p>
          <a:p>
            <a:r>
              <a:rPr lang="en-US" sz="2000" dirty="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a:t>Get a working hardware and </a:t>
            </a:r>
            <a:r>
              <a:rPr lang="en-US" sz="2000" noProof="0" dirty="0" err="1"/>
              <a:t>scratchClient</a:t>
            </a:r>
            <a:r>
              <a:rPr lang="en-US" sz="2000" noProof="0" dirty="0"/>
              <a:t> </a:t>
            </a:r>
            <a:r>
              <a:rPr lang="en-US" sz="2000" noProof="0" dirty="0" err="1"/>
              <a:t>config</a:t>
            </a:r>
            <a:r>
              <a:rPr lang="en-US" sz="2000" noProof="0" dirty="0"/>
              <a:t> using a </a:t>
            </a:r>
            <a:r>
              <a:rPr lang="en-US" sz="2000" noProof="0" dirty="0" err="1"/>
              <a:t>scratchClient</a:t>
            </a:r>
            <a:r>
              <a:rPr lang="en-US" sz="2000" noProof="0" dirty="0"/>
              <a:t> </a:t>
            </a:r>
            <a:r>
              <a:rPr lang="en-US" sz="2000" noProof="0" dirty="0" err="1"/>
              <a:t>config</a:t>
            </a:r>
            <a:r>
              <a:rPr lang="en-US" sz="2000" noProof="0" dirty="0"/>
              <a:t> tool.</a:t>
            </a:r>
          </a:p>
          <a:p>
            <a:pPr marL="447675" lvl="1" indent="-276225">
              <a:spcBef>
                <a:spcPct val="20000"/>
              </a:spcBef>
              <a:buFont typeface="+mj-lt"/>
              <a:buAutoNum type="arabicPeriod"/>
            </a:pPr>
            <a:r>
              <a:rPr lang="en-US" sz="2000" noProof="0" dirty="0"/>
              <a:t>Put components on the board and test </a:t>
            </a:r>
            <a:r>
              <a:rPr lang="en-US" sz="2000" dirty="0"/>
              <a:t>out your setup.</a:t>
            </a:r>
            <a:endParaRPr lang="en-US" sz="2000" noProof="0" dirty="0"/>
          </a:p>
          <a:p>
            <a:pPr marL="447675" lvl="1" indent="-276225">
              <a:spcBef>
                <a:spcPct val="20000"/>
              </a:spcBef>
              <a:buFont typeface="+mj-lt"/>
              <a:buAutoNum type="arabicPeriod"/>
            </a:pPr>
            <a:r>
              <a:rPr lang="en-US" sz="2000" dirty="0"/>
              <a:t>Write some code in Scratch</a:t>
            </a:r>
          </a:p>
          <a:p>
            <a:pPr marL="447675" lvl="1" indent="-276225">
              <a:spcBef>
                <a:spcPct val="20000"/>
              </a:spcBef>
              <a:buFont typeface="+mj-lt"/>
              <a:buAutoNum type="arabicPeriod"/>
            </a:pPr>
            <a:r>
              <a:rPr lang="en-US" sz="2000" dirty="0"/>
              <a:t>Add more hardware and update the </a:t>
            </a:r>
            <a:r>
              <a:rPr lang="en-US" sz="2000" dirty="0" err="1"/>
              <a:t>config</a:t>
            </a:r>
            <a:r>
              <a:rPr lang="en-US" sz="2000" dirty="0"/>
              <a:t> file.</a:t>
            </a:r>
          </a:p>
          <a:p>
            <a:pPr marL="447675" lvl="1" indent="-276225">
              <a:spcBef>
                <a:spcPct val="20000"/>
              </a:spcBef>
              <a:buFont typeface="+mj-lt"/>
              <a:buAutoNum type="arabicPeriod"/>
            </a:pPr>
            <a:r>
              <a:rPr lang="en-US" sz="2000" dirty="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Scratch 2</a:t>
            </a:r>
            <a:endParaRPr lang="nl-NL" dirty="0"/>
          </a:p>
        </p:txBody>
      </p:sp>
      <p:sp>
        <p:nvSpPr>
          <p:cNvPr id="3" name="Tijdelijke aanduiding voor inhoud 2"/>
          <p:cNvSpPr>
            <a:spLocks noGrp="1"/>
          </p:cNvSpPr>
          <p:nvPr>
            <p:ph idx="1"/>
          </p:nvPr>
        </p:nvSpPr>
        <p:spPr/>
        <p:txBody>
          <a:bodyPr/>
          <a:lstStyle/>
          <a:p>
            <a:r>
              <a:rPr lang="en-US" dirty="0"/>
              <a:t>Simplest is to start the file on the desktop</a:t>
            </a:r>
          </a:p>
          <a:p>
            <a:r>
              <a:rPr lang="en-US" dirty="0" err="1"/>
              <a:t>Doubleclick</a:t>
            </a:r>
            <a:r>
              <a:rPr lang="en-US" dirty="0"/>
              <a:t> the icon</a:t>
            </a:r>
            <a:br>
              <a:rPr lang="en-US" dirty="0"/>
            </a:br>
            <a:br>
              <a:rPr lang="en-US" dirty="0"/>
            </a:br>
            <a:br>
              <a:rPr lang="en-US" dirty="0"/>
            </a:br>
            <a:endParaRPr lang="en-US" dirty="0"/>
          </a:p>
          <a:p>
            <a:r>
              <a:rPr lang="en-US" dirty="0"/>
              <a:t>See the appendix how make such a file yourself</a:t>
            </a:r>
          </a:p>
          <a:p>
            <a:pPr lvl="1"/>
            <a:r>
              <a:rPr lang="en-US" dirty="0"/>
              <a:t>There are some anomalies to deal with in the current release of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4098" name="Picture 2" descr="Y:\screenshots\2018-04-02__23-21-1522704082.jpg"/>
          <p:cNvPicPr>
            <a:picLocks noChangeAspect="1" noChangeArrowheads="1"/>
          </p:cNvPicPr>
          <p:nvPr/>
        </p:nvPicPr>
        <p:blipFill>
          <a:blip r:embed="rId2" cstate="print"/>
          <a:srcRect/>
          <a:stretch>
            <a:fillRect/>
          </a:stretch>
        </p:blipFill>
        <p:spPr bwMode="auto">
          <a:xfrm>
            <a:off x="251520" y="123478"/>
            <a:ext cx="6737312" cy="4536504"/>
          </a:xfrm>
          <a:prstGeom prst="rect">
            <a:avLst/>
          </a:prstGeom>
          <a:noFill/>
        </p:spPr>
      </p:pic>
      <p:cxnSp>
        <p:nvCxnSpPr>
          <p:cNvPr id="6" name="Rechte verbindingslijn met pijl 5"/>
          <p:cNvCxnSpPr/>
          <p:nvPr/>
        </p:nvCxnSpPr>
        <p:spPr>
          <a:xfrm flipH="1" flipV="1">
            <a:off x="3707904" y="699542"/>
            <a:ext cx="360040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kstvak 8"/>
          <p:cNvSpPr txBox="1"/>
          <p:nvPr/>
        </p:nvSpPr>
        <p:spPr>
          <a:xfrm>
            <a:off x="7380312" y="1059582"/>
            <a:ext cx="1584176" cy="1200329"/>
          </a:xfrm>
          <a:prstGeom prst="rect">
            <a:avLst/>
          </a:prstGeom>
          <a:noFill/>
        </p:spPr>
        <p:txBody>
          <a:bodyPr wrap="square" rtlCol="0">
            <a:spAutoFit/>
          </a:bodyPr>
          <a:lstStyle/>
          <a:p>
            <a:r>
              <a:rPr lang="en-US" dirty="0"/>
              <a:t>Click on this sprite to make the extension blocks visible.</a:t>
            </a:r>
            <a:endParaRPr lang="nl-N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42</a:t>
            </a:fld>
            <a:endParaRPr lang="nl-NL"/>
          </a:p>
        </p:txBody>
      </p:sp>
      <p:pic>
        <p:nvPicPr>
          <p:cNvPr id="5122" name="Picture 2" descr="Y:\screenshots\2018-04-02__23-30-1522704618.jpg"/>
          <p:cNvPicPr>
            <a:picLocks noChangeAspect="1" noChangeArrowheads="1"/>
          </p:cNvPicPr>
          <p:nvPr/>
        </p:nvPicPr>
        <p:blipFill>
          <a:blip r:embed="rId2" cstate="print"/>
          <a:srcRect/>
          <a:stretch>
            <a:fillRect/>
          </a:stretch>
        </p:blipFill>
        <p:spPr bwMode="auto">
          <a:xfrm>
            <a:off x="251520" y="123478"/>
            <a:ext cx="6630370" cy="4464496"/>
          </a:xfrm>
          <a:prstGeom prst="rect">
            <a:avLst/>
          </a:prstGeom>
          <a:noFill/>
        </p:spPr>
      </p:pic>
      <p:cxnSp>
        <p:nvCxnSpPr>
          <p:cNvPr id="4" name="Rechte verbindingslijn met pijl 3"/>
          <p:cNvCxnSpPr/>
          <p:nvPr/>
        </p:nvCxnSpPr>
        <p:spPr>
          <a:xfrm flipH="1">
            <a:off x="5076056" y="1275606"/>
            <a:ext cx="2304256"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kstvak 5"/>
          <p:cNvSpPr txBox="1"/>
          <p:nvPr/>
        </p:nvSpPr>
        <p:spPr>
          <a:xfrm>
            <a:off x="7524328" y="1203598"/>
            <a:ext cx="1440160" cy="1754326"/>
          </a:xfrm>
          <a:prstGeom prst="rect">
            <a:avLst/>
          </a:prstGeom>
          <a:noFill/>
        </p:spPr>
        <p:txBody>
          <a:bodyPr wrap="square" rtlCol="0">
            <a:spAutoFit/>
          </a:bodyPr>
          <a:lstStyle/>
          <a:p>
            <a:r>
              <a:rPr lang="en-US" dirty="0"/>
              <a:t>Clicking on the green sprite caused the extra blocks to appear</a:t>
            </a:r>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Create the Scratch program</a:t>
            </a:r>
            <a:endParaRPr lang="nl-NL" dirty="0"/>
          </a:p>
        </p:txBody>
      </p:sp>
      <p:sp>
        <p:nvSpPr>
          <p:cNvPr id="3" name="Tijdelijke aanduiding voor inhoud 2"/>
          <p:cNvSpPr>
            <a:spLocks noGrp="1"/>
          </p:cNvSpPr>
          <p:nvPr>
            <p:ph idx="1"/>
          </p:nvPr>
        </p:nvSpPr>
        <p:spPr>
          <a:xfrm>
            <a:off x="457200" y="1059582"/>
            <a:ext cx="4330824" cy="3816424"/>
          </a:xfrm>
        </p:spPr>
        <p:txBody>
          <a:bodyPr>
            <a:normAutofit fontScale="92500" lnSpcReduction="20000"/>
          </a:bodyPr>
          <a:lstStyle/>
          <a:p>
            <a:r>
              <a:rPr lang="en-US" dirty="0"/>
              <a:t>Create this program in Scratch (put it in the screen or the Cat sprite)</a:t>
            </a:r>
          </a:p>
          <a:p>
            <a:r>
              <a:rPr lang="en-US" dirty="0"/>
              <a:t>Try it out (click the set of blocks or click the green flag above the animation window).</a:t>
            </a:r>
          </a:p>
          <a:p>
            <a:r>
              <a:rPr lang="en-US" dirty="0"/>
              <a:t>Digital in (Button):</a:t>
            </a:r>
          </a:p>
          <a:p>
            <a:pPr lvl="1"/>
            <a:r>
              <a:rPr lang="en-US" dirty="0"/>
              <a:t>0 = pressed</a:t>
            </a:r>
          </a:p>
          <a:p>
            <a:pPr lvl="1"/>
            <a:r>
              <a:rPr lang="en-US" dirty="0"/>
              <a:t>1 = not pressed</a:t>
            </a:r>
          </a:p>
          <a:p>
            <a:r>
              <a:rPr lang="en-US" dirty="0"/>
              <a:t>Digital out (LED)</a:t>
            </a:r>
          </a:p>
          <a:p>
            <a:pPr lvl="1"/>
            <a:r>
              <a:rPr lang="en-US" dirty="0"/>
              <a:t>0 = off</a:t>
            </a:r>
          </a:p>
          <a:p>
            <a:pPr lvl="1"/>
            <a:r>
              <a:rPr lang="en-US" dirty="0"/>
              <a:t>1 = on</a:t>
            </a:r>
          </a:p>
          <a:p>
            <a:r>
              <a:rPr lang="en-US" dirty="0" err="1"/>
              <a:t>Analyse</a:t>
            </a:r>
            <a:r>
              <a:rPr lang="en-US" dirty="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pic>
        <p:nvPicPr>
          <p:cNvPr id="7170" name="Picture 2" descr="Y:\screenshots\2018-04-03__00-24-1522707846.jpg"/>
          <p:cNvPicPr>
            <a:picLocks noChangeAspect="1" noChangeArrowheads="1"/>
          </p:cNvPicPr>
          <p:nvPr/>
        </p:nvPicPr>
        <p:blipFill>
          <a:blip r:embed="rId3" cstate="print"/>
          <a:srcRect/>
          <a:stretch>
            <a:fillRect/>
          </a:stretch>
        </p:blipFill>
        <p:spPr bwMode="auto">
          <a:xfrm>
            <a:off x="5004048" y="1131590"/>
            <a:ext cx="3248025" cy="1238250"/>
          </a:xfrm>
          <a:prstGeom prst="rect">
            <a:avLst/>
          </a:prstGeom>
          <a:noFill/>
        </p:spPr>
      </p:pic>
      <p:cxnSp>
        <p:nvCxnSpPr>
          <p:cNvPr id="7" name="Rechte verbindingslijn met pijl 6"/>
          <p:cNvCxnSpPr/>
          <p:nvPr/>
        </p:nvCxnSpPr>
        <p:spPr>
          <a:xfrm flipH="1" flipV="1">
            <a:off x="6588224" y="2067694"/>
            <a:ext cx="36004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200329"/>
          </a:xfrm>
          <a:prstGeom prst="rect">
            <a:avLst/>
          </a:prstGeom>
          <a:noFill/>
        </p:spPr>
        <p:txBody>
          <a:bodyPr wrap="square" rtlCol="0">
            <a:spAutoFit/>
          </a:bodyPr>
          <a:lstStyle/>
          <a:p>
            <a:r>
              <a:rPr lang="en-US" dirty="0"/>
              <a:t>Use these arrows to select the correct value (the black on grey background is not so easily visible)</a:t>
            </a:r>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a:t>If the LED on the </a:t>
            </a:r>
            <a:r>
              <a:rPr lang="en-US" dirty="0" err="1"/>
              <a:t>Arduino</a:t>
            </a:r>
            <a:r>
              <a:rPr lang="en-US" dirty="0"/>
              <a:t> is blinking slowly </a:t>
            </a:r>
            <a:r>
              <a:rPr lang="en-US" b="1" dirty="0"/>
              <a:t>only then </a:t>
            </a:r>
            <a:r>
              <a:rPr lang="en-US" dirty="0"/>
              <a:t>the </a:t>
            </a:r>
            <a:r>
              <a:rPr lang="en-US" dirty="0" err="1"/>
              <a:t>config</a:t>
            </a:r>
            <a:r>
              <a:rPr lang="en-US" dirty="0"/>
              <a:t> is downloaded and </a:t>
            </a:r>
            <a:r>
              <a:rPr lang="en-US" b="1" dirty="0"/>
              <a:t>only then </a:t>
            </a:r>
            <a:r>
              <a:rPr lang="en-US" dirty="0" err="1"/>
              <a:t>scratchClient</a:t>
            </a:r>
            <a:r>
              <a:rPr lang="en-US" dirty="0"/>
              <a:t> works.</a:t>
            </a:r>
          </a:p>
          <a:p>
            <a:pPr lvl="1"/>
            <a:r>
              <a:rPr lang="en-US" dirty="0"/>
              <a:t>It may take 10 seconds after both </a:t>
            </a:r>
            <a:r>
              <a:rPr lang="en-US" dirty="0" err="1"/>
              <a:t>scratchClient</a:t>
            </a:r>
            <a:r>
              <a:rPr lang="en-US" dirty="0"/>
              <a:t> and the </a:t>
            </a:r>
            <a:r>
              <a:rPr lang="en-US" dirty="0" err="1"/>
              <a:t>scratchClient</a:t>
            </a:r>
            <a:r>
              <a:rPr lang="en-US" dirty="0"/>
              <a:t> extensions in Scratch 2 are loaded before this happens.</a:t>
            </a:r>
          </a:p>
          <a:p>
            <a:pPr lvl="1"/>
            <a:r>
              <a:rPr lang="en-US" dirty="0"/>
              <a:t>So 10 seconds after you clicked on the green sprite.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en-US" dirty="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a:t>Together with </a:t>
            </a:r>
            <a:r>
              <a:rPr lang="en-US" sz="1400" dirty="0" err="1"/>
              <a:t>scratchClient</a:t>
            </a:r>
            <a:r>
              <a:rPr lang="en-US" sz="1400" dirty="0"/>
              <a:t>, the browser is opened with URL </a:t>
            </a:r>
            <a:r>
              <a:rPr lang="en-US" sz="1400" i="1" dirty="0"/>
              <a:t>localhost:8080/adapters</a:t>
            </a:r>
          </a:p>
          <a:p>
            <a:r>
              <a:rPr lang="en-US" sz="1400" dirty="0"/>
              <a:t>Note the input &amp; output directions: </a:t>
            </a:r>
          </a:p>
          <a:p>
            <a:pPr lvl="1"/>
            <a:r>
              <a:rPr lang="en-US" sz="1200" dirty="0"/>
              <a:t>Output of an adapter is an input for scratch</a:t>
            </a:r>
          </a:p>
          <a:p>
            <a:pPr lvl="1"/>
            <a:r>
              <a:rPr lang="en-US" sz="1200" dirty="0"/>
              <a:t>Output of scratch is an input for the adapters. </a:t>
            </a:r>
          </a:p>
          <a:p>
            <a:pPr lvl="1"/>
            <a:r>
              <a:rPr lang="en-US" sz="1200" dirty="0"/>
              <a:t>Hence the names input and output look to be reversed from what is in the </a:t>
            </a:r>
            <a:r>
              <a:rPr lang="en-US" sz="1200" dirty="0" err="1"/>
              <a:t>config</a:t>
            </a:r>
            <a:r>
              <a:rPr lang="en-US" sz="1200" dirty="0"/>
              <a:t> file.</a:t>
            </a:r>
          </a:p>
          <a:p>
            <a:pPr lvl="1"/>
            <a:r>
              <a:rPr lang="en-US" sz="1200" dirty="0"/>
              <a:t>Therefore best refer to the variable names.</a:t>
            </a:r>
          </a:p>
          <a:p>
            <a:r>
              <a:rPr lang="en-US" sz="1400" dirty="0"/>
              <a:t>You will see that values are only displayed after they have changed (otherwise a question mark (?) is displayed).</a:t>
            </a:r>
          </a:p>
          <a:p>
            <a:r>
              <a:rPr lang="en-US" sz="1400" dirty="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a:t>Make a change in the program so that the LED goes on when the button is pressed. </a:t>
            </a:r>
          </a:p>
          <a:p>
            <a:r>
              <a:rPr lang="en-US" dirty="0"/>
              <a:t>There are (at least) two ways</a:t>
            </a:r>
          </a:p>
          <a:p>
            <a:r>
              <a:rPr lang="en-US" dirty="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906274"/>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994506"/>
            <a:ext cx="2105025" cy="1409700"/>
          </a:xfrm>
          <a:prstGeom prst="rect">
            <a:avLst/>
          </a:prstGeom>
          <a:noFill/>
        </p:spPr>
      </p:pic>
      <p:sp>
        <p:nvSpPr>
          <p:cNvPr id="7" name="Tekstvak 6"/>
          <p:cNvSpPr txBox="1"/>
          <p:nvPr/>
        </p:nvSpPr>
        <p:spPr>
          <a:xfrm>
            <a:off x="5508104" y="2346434"/>
            <a:ext cx="2058384" cy="369332"/>
          </a:xfrm>
          <a:prstGeom prst="rect">
            <a:avLst/>
          </a:prstGeom>
          <a:noFill/>
        </p:spPr>
        <p:txBody>
          <a:bodyPr wrap="none" rtlCol="0">
            <a:spAutoFit/>
          </a:bodyPr>
          <a:lstStyle/>
          <a:p>
            <a:r>
              <a:rPr lang="en-US" dirty="0"/>
              <a:t>Blocks for method 1</a:t>
            </a:r>
            <a:endParaRPr lang="nl-NL" dirty="0"/>
          </a:p>
        </p:txBody>
      </p:sp>
      <p:sp>
        <p:nvSpPr>
          <p:cNvPr id="8" name="Tekstvak 7"/>
          <p:cNvSpPr txBox="1"/>
          <p:nvPr/>
        </p:nvSpPr>
        <p:spPr>
          <a:xfrm>
            <a:off x="5508104" y="4362658"/>
            <a:ext cx="2058384" cy="369332"/>
          </a:xfrm>
          <a:prstGeom prst="rect">
            <a:avLst/>
          </a:prstGeom>
          <a:noFill/>
        </p:spPr>
        <p:txBody>
          <a:bodyPr wrap="none" rtlCol="0">
            <a:spAutoFit/>
          </a:bodyPr>
          <a:lstStyle/>
          <a:p>
            <a:r>
              <a:rPr lang="en-US" dirty="0"/>
              <a:t>Blocks for method 2</a:t>
            </a:r>
            <a:endParaRPr lang="nl-NL"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a:t>Check whether you have multiple Scratch instances open</a:t>
            </a:r>
          </a:p>
          <a:p>
            <a:pPr lvl="1"/>
            <a:r>
              <a:rPr lang="en-US" dirty="0" err="1"/>
              <a:t>scratchClient</a:t>
            </a:r>
            <a:r>
              <a:rPr lang="en-US" dirty="0"/>
              <a:t> can only work with one Scratch at a time (regardless of being Scratch 1.4 or Scratch 2).</a:t>
            </a:r>
          </a:p>
          <a:p>
            <a:r>
              <a:rPr lang="en-US" dirty="0"/>
              <a:t>Check if the blue LED on the </a:t>
            </a:r>
            <a:r>
              <a:rPr lang="en-US" dirty="0" err="1"/>
              <a:t>Arduino</a:t>
            </a:r>
            <a:r>
              <a:rPr lang="en-US" dirty="0"/>
              <a:t> </a:t>
            </a:r>
            <a:r>
              <a:rPr lang="en-US" dirty="0" err="1"/>
              <a:t>Nano</a:t>
            </a:r>
            <a:r>
              <a:rPr lang="en-US" dirty="0"/>
              <a:t> is blinking </a:t>
            </a:r>
            <a:r>
              <a:rPr lang="en-US" i="1" dirty="0"/>
              <a:t>slowly</a:t>
            </a:r>
            <a:r>
              <a:rPr lang="en-US" dirty="0"/>
              <a:t>.</a:t>
            </a:r>
          </a:p>
          <a:p>
            <a:r>
              <a:rPr lang="en-US" dirty="0"/>
              <a:t>Sometimes, especially after reboot, if everything seems fine, disconnecting and reconnecting the </a:t>
            </a:r>
            <a:r>
              <a:rPr lang="en-US" dirty="0" err="1"/>
              <a:t>Arduino</a:t>
            </a:r>
            <a:r>
              <a:rPr lang="en-US" dirty="0"/>
              <a:t> </a:t>
            </a:r>
            <a:r>
              <a:rPr lang="en-US" dirty="0" err="1"/>
              <a:t>Nano</a:t>
            </a:r>
            <a:r>
              <a:rPr lang="en-US" dirty="0"/>
              <a:t> may help.</a:t>
            </a:r>
          </a:p>
          <a:p>
            <a:r>
              <a:rPr lang="en-US" dirty="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0000" lnSpcReduction="20000"/>
          </a:bodyPr>
          <a:lstStyle/>
          <a:p>
            <a:r>
              <a:rPr lang="en-US" dirty="0"/>
              <a:t>Save your Scratch program regularly. Otherwise it will be lost on power out.</a:t>
            </a:r>
          </a:p>
          <a:p>
            <a:pPr lvl="1"/>
            <a:r>
              <a:rPr lang="en-US" dirty="0"/>
              <a:t>Power out can easily happen since you are pulling cables and may impact the power connector in the Raspberry Pi.</a:t>
            </a:r>
          </a:p>
          <a:p>
            <a:r>
              <a:rPr lang="en-US" dirty="0"/>
              <a:t>Here come some current Scratch 2 anomalies on Raspberry Pi</a:t>
            </a:r>
          </a:p>
          <a:p>
            <a:pPr lvl="1"/>
            <a:r>
              <a:rPr lang="en-US" dirty="0"/>
              <a:t>You should </a:t>
            </a:r>
            <a:r>
              <a:rPr lang="en-US" b="1" dirty="0"/>
              <a:t>not</a:t>
            </a:r>
            <a:r>
              <a:rPr lang="en-US" dirty="0"/>
              <a:t> use spaces in filenames (if you do, Scratch 2 cannot find the file when started up)</a:t>
            </a:r>
          </a:p>
          <a:p>
            <a:pPr lvl="1"/>
            <a:r>
              <a:rPr lang="en-US" dirty="0"/>
              <a:t>Scratch 2 forgets the folder where the file was opened from (Desktop). Just save it in</a:t>
            </a:r>
            <a:r>
              <a:rPr lang="en-US" i="1" dirty="0"/>
              <a:t> /home/pi </a:t>
            </a:r>
            <a:r>
              <a:rPr lang="en-US" dirty="0"/>
              <a:t>as Scratch proposes</a:t>
            </a:r>
          </a:p>
          <a:p>
            <a:pPr lvl="1"/>
            <a:r>
              <a:rPr lang="en-US" dirty="0"/>
              <a:t>Scratch 2 will save it with a </a:t>
            </a:r>
            <a:r>
              <a:rPr lang="en-US" i="1" dirty="0"/>
              <a:t>.</a:t>
            </a:r>
            <a:r>
              <a:rPr lang="en-US" i="1" dirty="0" err="1"/>
              <a:t>sbx</a:t>
            </a:r>
            <a:r>
              <a:rPr lang="en-US" i="1" dirty="0"/>
              <a:t> </a:t>
            </a:r>
            <a:r>
              <a:rPr lang="en-US" dirty="0"/>
              <a:t>extension regardless what you specify.</a:t>
            </a:r>
          </a:p>
          <a:p>
            <a:r>
              <a:rPr lang="en-US" dirty="0"/>
              <a:t>Hence once after power up</a:t>
            </a:r>
          </a:p>
          <a:p>
            <a:pPr lvl="1"/>
            <a:r>
              <a:rPr lang="en-US" dirty="0"/>
              <a:t>On the desktop, </a:t>
            </a:r>
            <a:r>
              <a:rPr lang="en-US" dirty="0" err="1"/>
              <a:t>doubleclick</a:t>
            </a:r>
            <a:r>
              <a:rPr lang="en-US" dirty="0"/>
              <a:t> </a:t>
            </a:r>
            <a:r>
              <a:rPr lang="en-US" i="1" dirty="0"/>
              <a:t>CleanUpScratchFiles.sh</a:t>
            </a:r>
          </a:p>
          <a:p>
            <a:pPr lvl="1"/>
            <a:r>
              <a:rPr lang="en-US" dirty="0"/>
              <a:t>You can minimize the window, but let it run forever</a:t>
            </a:r>
          </a:p>
          <a:p>
            <a:pPr lvl="1"/>
            <a:r>
              <a:rPr lang="en-US" dirty="0"/>
              <a:t>This will permanently monitor the folder </a:t>
            </a:r>
            <a:r>
              <a:rPr lang="en-US" i="1" dirty="0"/>
              <a:t>/home/pi</a:t>
            </a:r>
            <a:r>
              <a:rPr lang="en-US" dirty="0"/>
              <a:t>, and</a:t>
            </a:r>
          </a:p>
          <a:p>
            <a:pPr lvl="2"/>
            <a:r>
              <a:rPr lang="en-US" dirty="0"/>
              <a:t>Move all files with </a:t>
            </a:r>
            <a:r>
              <a:rPr lang="en-US" i="1" dirty="0"/>
              <a:t>.</a:t>
            </a:r>
            <a:r>
              <a:rPr lang="en-US" i="1" dirty="0" err="1"/>
              <a:t>sbx</a:t>
            </a:r>
            <a:r>
              <a:rPr lang="en-US" i="1" dirty="0"/>
              <a:t>  </a:t>
            </a:r>
            <a:r>
              <a:rPr lang="en-US" dirty="0"/>
              <a:t>and</a:t>
            </a:r>
            <a:r>
              <a:rPr lang="en-US" i="1" dirty="0"/>
              <a:t> .sb2 </a:t>
            </a:r>
            <a:r>
              <a:rPr lang="en-US" dirty="0"/>
              <a:t>to the desktop as </a:t>
            </a:r>
            <a:r>
              <a:rPr lang="en-US" i="1" dirty="0"/>
              <a:t>.sb2 </a:t>
            </a:r>
            <a:r>
              <a:rPr lang="en-US" dirty="0"/>
              <a:t>files</a:t>
            </a:r>
          </a:p>
          <a:p>
            <a:pPr lvl="2"/>
            <a:r>
              <a:rPr lang="en-US" dirty="0"/>
              <a:t>Any spaces in filenames are removed</a:t>
            </a:r>
          </a:p>
          <a:p>
            <a:pPr lvl="2"/>
            <a:r>
              <a:rPr lang="en-US" dirty="0"/>
              <a:t>If there is already such a file on the desktop, it will be moved</a:t>
            </a:r>
            <a:br>
              <a:rPr lang="en-US" dirty="0"/>
            </a:br>
            <a:r>
              <a:rPr lang="en-US" dirty="0"/>
              <a:t>to the folder </a:t>
            </a:r>
            <a:r>
              <a:rPr lang="en-US" i="1" dirty="0" err="1"/>
              <a:t>ScratchProgramsBackup</a:t>
            </a:r>
            <a:r>
              <a:rPr lang="en-US" dirty="0"/>
              <a:t> on the desktop</a:t>
            </a:r>
          </a:p>
          <a:p>
            <a:r>
              <a:rPr lang="en-US" dirty="0"/>
              <a:t>If you reopen a saved file, click the green sprite once again to load the extension blocks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292080" y="2787774"/>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660232" y="3291830"/>
            <a:ext cx="1080120" cy="1059185"/>
          </a:xfrm>
          <a:prstGeom prst="rect">
            <a:avLst/>
          </a:prstGeom>
          <a:noFill/>
        </p:spPr>
      </p:pic>
      <p:cxnSp>
        <p:nvCxnSpPr>
          <p:cNvPr id="7" name="Rechte verbindingslijn met pijl 6"/>
          <p:cNvCxnSpPr/>
          <p:nvPr/>
        </p:nvCxnSpPr>
        <p:spPr>
          <a:xfrm>
            <a:off x="4860032" y="3075806"/>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292080" y="3651870"/>
            <a:ext cx="151216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a:t>At the end of today you should be able to do a few of these items:</a:t>
            </a:r>
          </a:p>
          <a:p>
            <a:pPr lvl="1"/>
            <a:r>
              <a:rPr lang="en-US" dirty="0"/>
              <a:t>Reproduce the setup at home (provided you have the hardware </a:t>
            </a:r>
            <a:r>
              <a:rPr lang="en-US" dirty="0">
                <a:sym typeface="Wingdings" pitchFamily="2" charset="2"/>
              </a:rPr>
              <a:t> )</a:t>
            </a:r>
          </a:p>
          <a:p>
            <a:pPr lvl="2"/>
            <a:r>
              <a:rPr lang="en-US" dirty="0">
                <a:sym typeface="Wingdings" pitchFamily="2" charset="2"/>
              </a:rPr>
              <a:t>You can get all files via </a:t>
            </a:r>
            <a:r>
              <a:rPr lang="en-US" dirty="0">
                <a:sym typeface="Wingdings" pitchFamily="2" charset="2"/>
                <a:hlinkClick r:id="rId3"/>
              </a:rPr>
              <a:t>https://github.com/hansdejongehv/scratchClient-Tutorials</a:t>
            </a:r>
            <a:r>
              <a:rPr lang="en-US" dirty="0">
                <a:sym typeface="Wingdings" pitchFamily="2" charset="2"/>
              </a:rPr>
              <a:t> </a:t>
            </a:r>
          </a:p>
          <a:p>
            <a:pPr lvl="2"/>
            <a:r>
              <a:rPr lang="en-US" dirty="0">
                <a:sym typeface="Wingdings" pitchFamily="2" charset="2"/>
              </a:rPr>
              <a:t>Or go to </a:t>
            </a:r>
            <a:r>
              <a:rPr lang="en-US" dirty="0">
                <a:sym typeface="Wingdings" pitchFamily="2" charset="2"/>
                <a:hlinkClick r:id="rId4"/>
              </a:rPr>
              <a:t>www.github.com</a:t>
            </a:r>
            <a:r>
              <a:rPr lang="en-US" dirty="0">
                <a:sym typeface="Wingdings" pitchFamily="2" charset="2"/>
              </a:rPr>
              <a:t> and search for </a:t>
            </a:r>
            <a:r>
              <a:rPr lang="en-US" i="1" dirty="0" err="1">
                <a:sym typeface="Wingdings" pitchFamily="2" charset="2"/>
              </a:rPr>
              <a:t>scratchClient</a:t>
            </a:r>
            <a:endParaRPr lang="en-US" i="1" dirty="0">
              <a:sym typeface="Wingdings" pitchFamily="2" charset="2"/>
            </a:endParaRPr>
          </a:p>
          <a:p>
            <a:pPr lvl="1"/>
            <a:r>
              <a:rPr lang="en-US" dirty="0">
                <a:sym typeface="Wingdings" pitchFamily="2" charset="2"/>
              </a:rPr>
              <a:t>Understand (depending on how far you get and how deep you dive in)</a:t>
            </a:r>
          </a:p>
          <a:p>
            <a:pPr lvl="2"/>
            <a:r>
              <a:rPr lang="en-US" dirty="0">
                <a:sym typeface="Wingdings" pitchFamily="2" charset="2"/>
              </a:rPr>
              <a:t>Digital output (e.g. lighting a LED)</a:t>
            </a:r>
          </a:p>
          <a:p>
            <a:pPr lvl="2"/>
            <a:r>
              <a:rPr lang="en-US" dirty="0"/>
              <a:t>Digital input (e.g. sensing a button)</a:t>
            </a:r>
          </a:p>
          <a:p>
            <a:pPr lvl="2"/>
            <a:r>
              <a:rPr lang="en-US" dirty="0"/>
              <a:t>Analog input (e.g. from a potentiometer)</a:t>
            </a:r>
          </a:p>
          <a:p>
            <a:pPr lvl="2"/>
            <a:r>
              <a:rPr lang="en-US" dirty="0"/>
              <a:t>Pulse Width Modulation (PWM) </a:t>
            </a:r>
          </a:p>
          <a:p>
            <a:pPr lvl="3"/>
            <a:r>
              <a:rPr lang="en-US" dirty="0"/>
              <a:t>For dimming LEDs</a:t>
            </a:r>
          </a:p>
          <a:p>
            <a:pPr lvl="3"/>
            <a:r>
              <a:rPr lang="en-US" dirty="0"/>
              <a:t>For controlling servos</a:t>
            </a:r>
          </a:p>
          <a:p>
            <a:pPr lvl="3"/>
            <a:r>
              <a:rPr lang="en-US" dirty="0"/>
              <a:t>For sounding a buzzer</a:t>
            </a:r>
          </a:p>
          <a:p>
            <a:pPr lvl="1"/>
            <a:r>
              <a:rPr lang="en-US" dirty="0"/>
              <a:t>Understand what all the resistors are for</a:t>
            </a:r>
          </a:p>
          <a:p>
            <a:pPr lvl="1"/>
            <a:r>
              <a:rPr lang="en-US" dirty="0"/>
              <a:t>Be able to configure and run </a:t>
            </a:r>
            <a:r>
              <a:rPr lang="en-US" dirty="0" err="1"/>
              <a:t>scratchClient</a:t>
            </a:r>
            <a:endParaRPr lang="en-US" dirty="0"/>
          </a:p>
          <a:p>
            <a:pPr lvl="1"/>
            <a:r>
              <a:rPr lang="en-US" dirty="0"/>
              <a:t>Program Scratch to control the physical input and output</a:t>
            </a:r>
          </a:p>
          <a:p>
            <a:pPr lvl="1"/>
            <a:r>
              <a:rPr lang="en-US" dirty="0"/>
              <a:t>Monitoring the inputs and outputs</a:t>
            </a:r>
          </a:p>
          <a:p>
            <a:r>
              <a:rPr lang="en-US" b="1" dirty="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Check and reconnect</a:t>
            </a:r>
            <a:endParaRPr lang="nl-NL" dirty="0"/>
          </a:p>
        </p:txBody>
      </p:sp>
      <p:sp>
        <p:nvSpPr>
          <p:cNvPr id="3" name="Tijdelijke aanduiding voor inhoud 2"/>
          <p:cNvSpPr>
            <a:spLocks noGrp="1"/>
          </p:cNvSpPr>
          <p:nvPr>
            <p:ph idx="1"/>
          </p:nvPr>
        </p:nvSpPr>
        <p:spPr/>
        <p:txBody>
          <a:bodyPr/>
          <a:lstStyle/>
          <a:p>
            <a:r>
              <a:rPr lang="en-US" dirty="0"/>
              <a:t>Check the correct wiring</a:t>
            </a:r>
          </a:p>
          <a:p>
            <a:r>
              <a:rPr lang="en-US" dirty="0"/>
              <a:t>Switch on the 9V power</a:t>
            </a:r>
          </a:p>
          <a:p>
            <a:r>
              <a:rPr lang="en-US" dirty="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a:t>Update the </a:t>
            </a:r>
            <a:r>
              <a:rPr lang="en-US" dirty="0" err="1"/>
              <a:t>config</a:t>
            </a:r>
            <a:r>
              <a:rPr lang="en-US" dirty="0"/>
              <a:t> file and restart </a:t>
            </a:r>
            <a:r>
              <a:rPr lang="en-US" dirty="0" err="1"/>
              <a:t>scratchClient</a:t>
            </a:r>
            <a:endParaRPr lang="nl-NL" dirty="0"/>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en-US" dirty="0"/>
              <a:t>Use the </a:t>
            </a:r>
            <a:r>
              <a:rPr lang="en-US" dirty="0" err="1"/>
              <a:t>config</a:t>
            </a:r>
            <a:r>
              <a:rPr lang="en-US" dirty="0"/>
              <a:t> tool (which should still be open)</a:t>
            </a:r>
          </a:p>
          <a:p>
            <a:r>
              <a:rPr lang="en-US" dirty="0"/>
              <a:t>Define an output (direction: out, function: output) on pin 2 and call it </a:t>
            </a:r>
            <a:r>
              <a:rPr lang="en-US" i="1" dirty="0" err="1"/>
              <a:t>BigGreenLED</a:t>
            </a:r>
            <a:endParaRPr lang="en-US" i="1" dirty="0"/>
          </a:p>
          <a:p>
            <a:r>
              <a:rPr lang="en-US" dirty="0"/>
              <a:t>Save the </a:t>
            </a:r>
            <a:r>
              <a:rPr lang="en-US" dirty="0" err="1"/>
              <a:t>config</a:t>
            </a:r>
            <a:r>
              <a:rPr lang="en-US" dirty="0"/>
              <a:t> file (and leave the tool still open)</a:t>
            </a:r>
          </a:p>
          <a:p>
            <a:r>
              <a:rPr lang="en-US" dirty="0" err="1"/>
              <a:t>Doubleclick</a:t>
            </a:r>
            <a:r>
              <a:rPr lang="en-US" dirty="0"/>
              <a:t> </a:t>
            </a:r>
            <a:r>
              <a:rPr lang="en-US" i="1" dirty="0" err="1"/>
              <a:t>scratchClient</a:t>
            </a:r>
            <a:r>
              <a:rPr lang="en-US" i="1" dirty="0"/>
              <a:t> Tutorial.scl </a:t>
            </a:r>
            <a:r>
              <a:rPr lang="en-US" dirty="0"/>
              <a:t>on the desktop again</a:t>
            </a:r>
          </a:p>
          <a:p>
            <a:r>
              <a:rPr lang="en-US" dirty="0"/>
              <a:t>This will stop the previous instance of </a:t>
            </a:r>
            <a:r>
              <a:rPr lang="en-US" dirty="0" err="1"/>
              <a:t>scratchClient</a:t>
            </a:r>
            <a:r>
              <a:rPr lang="en-US" dirty="0"/>
              <a:t> </a:t>
            </a:r>
            <a:br>
              <a:rPr lang="en-US" dirty="0"/>
            </a:br>
            <a:r>
              <a:rPr lang="en-US" dirty="0"/>
              <a:t>and restart with the updated configuration.</a:t>
            </a:r>
          </a:p>
          <a:p>
            <a:r>
              <a:rPr lang="en-US" dirty="0"/>
              <a:t>Remove the extension block.</a:t>
            </a:r>
          </a:p>
          <a:p>
            <a:pPr lvl="1"/>
            <a:r>
              <a:rPr lang="en-US" dirty="0"/>
              <a:t>Right click here</a:t>
            </a:r>
          </a:p>
          <a:p>
            <a:pPr lvl="1"/>
            <a:r>
              <a:rPr lang="en-US" dirty="0"/>
              <a:t>Choose </a:t>
            </a:r>
            <a:r>
              <a:rPr lang="en-US" i="1" dirty="0"/>
              <a:t>Remove extension blocks</a:t>
            </a:r>
          </a:p>
          <a:p>
            <a:r>
              <a:rPr lang="en-US" dirty="0"/>
              <a:t>Add the extension block again.</a:t>
            </a:r>
          </a:p>
          <a:p>
            <a:pPr lvl="1"/>
            <a:r>
              <a:rPr lang="en-US" dirty="0"/>
              <a:t>You will see in the </a:t>
            </a:r>
            <a:r>
              <a:rPr lang="en-US" i="1" dirty="0"/>
              <a:t>More Blocks </a:t>
            </a:r>
            <a:r>
              <a:rPr lang="en-US" dirty="0"/>
              <a:t>section that you can now </a:t>
            </a:r>
            <a:br>
              <a:rPr lang="en-US" dirty="0"/>
            </a:br>
            <a:r>
              <a:rPr lang="en-US" dirty="0"/>
              <a:t>choose to send values to </a:t>
            </a:r>
            <a:r>
              <a:rPr lang="en-US" dirty="0" err="1"/>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a:t>Add code that does this:</a:t>
            </a:r>
          </a:p>
          <a:p>
            <a:pPr lvl="1"/>
            <a:r>
              <a:rPr lang="en-US" dirty="0"/>
              <a:t>Press button: LED goes on</a:t>
            </a:r>
          </a:p>
          <a:p>
            <a:pPr lvl="1"/>
            <a:r>
              <a:rPr lang="en-US" dirty="0"/>
              <a:t>Press once more: LED goes off</a:t>
            </a:r>
          </a:p>
          <a:p>
            <a:r>
              <a:rPr lang="en-US" dirty="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cxnSp>
        <p:nvCxnSpPr>
          <p:cNvPr id="6" name="Rechte verbindingslijn met pijl 5"/>
          <p:cNvCxnSpPr/>
          <p:nvPr/>
        </p:nvCxnSpPr>
        <p:spPr>
          <a:xfrm>
            <a:off x="2195736" y="3003798"/>
            <a:ext cx="24482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descr="Y:\PiAndMore10.5\Screenshots\2018-02-06__22-53-1517957599.jpg"/>
          <p:cNvPicPr>
            <a:picLocks noChangeAspect="1" noChangeArrowheads="1"/>
          </p:cNvPicPr>
          <p:nvPr/>
        </p:nvPicPr>
        <p:blipFill>
          <a:blip r:embed="rId3" cstate="print"/>
          <a:srcRect/>
          <a:stretch>
            <a:fillRect/>
          </a:stretch>
        </p:blipFill>
        <p:spPr bwMode="auto">
          <a:xfrm>
            <a:off x="4716016" y="987574"/>
            <a:ext cx="3571875" cy="23622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This is the end of the beginners tutorial</a:t>
            </a:r>
            <a:endParaRPr lang="nl-NL" dirty="0"/>
          </a:p>
        </p:txBody>
      </p:sp>
      <p:sp>
        <p:nvSpPr>
          <p:cNvPr id="3" name="Tijdelijke aanduiding voor inhoud 2"/>
          <p:cNvSpPr>
            <a:spLocks noGrp="1"/>
          </p:cNvSpPr>
          <p:nvPr>
            <p:ph idx="1"/>
          </p:nvPr>
        </p:nvSpPr>
        <p:spPr/>
        <p:txBody>
          <a:bodyPr>
            <a:normAutofit lnSpcReduction="10000"/>
          </a:bodyPr>
          <a:lstStyle/>
          <a:p>
            <a:r>
              <a:rPr lang="en-US" dirty="0"/>
              <a:t>You got </a:t>
            </a:r>
            <a:r>
              <a:rPr lang="en-US" i="1" dirty="0"/>
              <a:t>digital out </a:t>
            </a:r>
            <a:r>
              <a:rPr lang="en-US" dirty="0"/>
              <a:t>(LED) and </a:t>
            </a:r>
            <a:r>
              <a:rPr lang="en-US" i="1" dirty="0"/>
              <a:t>digital in </a:t>
            </a:r>
            <a:r>
              <a:rPr lang="en-US" dirty="0"/>
              <a:t>(a button) working</a:t>
            </a:r>
          </a:p>
          <a:p>
            <a:r>
              <a:rPr lang="en-US" dirty="0"/>
              <a:t>You know how to work with </a:t>
            </a:r>
            <a:r>
              <a:rPr lang="en-US" dirty="0" err="1"/>
              <a:t>scratchClient</a:t>
            </a:r>
            <a:r>
              <a:rPr lang="en-US" dirty="0"/>
              <a:t> and Scratch 2</a:t>
            </a:r>
          </a:p>
          <a:p>
            <a:r>
              <a:rPr lang="en-US" dirty="0"/>
              <a:t>You know how to configure </a:t>
            </a:r>
            <a:r>
              <a:rPr lang="en-US" dirty="0" err="1"/>
              <a:t>scratchClient</a:t>
            </a:r>
            <a:endParaRPr lang="en-US" dirty="0"/>
          </a:p>
          <a:p>
            <a:r>
              <a:rPr lang="en-US" dirty="0"/>
              <a:t>If you want and have time you can </a:t>
            </a:r>
          </a:p>
          <a:p>
            <a:pPr lvl="1"/>
            <a:r>
              <a:rPr lang="en-US" dirty="0"/>
              <a:t>Look at some of the yellow slides if you skipped them earlier</a:t>
            </a:r>
          </a:p>
          <a:p>
            <a:pPr lvl="1"/>
            <a:r>
              <a:rPr lang="en-US" dirty="0"/>
              <a:t>Continue with one of the next levels</a:t>
            </a:r>
          </a:p>
          <a:p>
            <a:pPr lvl="2"/>
            <a:r>
              <a:rPr lang="en-US" dirty="0"/>
              <a:t>These are in different files.</a:t>
            </a:r>
          </a:p>
          <a:p>
            <a:r>
              <a:rPr lang="en-US" dirty="0"/>
              <a:t>Otherwise, </a:t>
            </a:r>
          </a:p>
          <a:p>
            <a:pPr lvl="1"/>
            <a:r>
              <a:rPr lang="en-US" dirty="0"/>
              <a:t>Copy the material to a USB stick and clean up. See further below.</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a:t>Intermediate level</a:t>
            </a:r>
          </a:p>
          <a:p>
            <a:pPr lvl="1"/>
            <a:r>
              <a:rPr lang="en-US" dirty="0"/>
              <a:t>Analog In: Potentiometer</a:t>
            </a:r>
          </a:p>
          <a:p>
            <a:pPr lvl="1"/>
            <a:r>
              <a:rPr lang="en-US" dirty="0"/>
              <a:t>Pulse Width Modulation (in the absence of analog out)</a:t>
            </a:r>
          </a:p>
          <a:p>
            <a:pPr lvl="2"/>
            <a:r>
              <a:rPr lang="en-US" dirty="0"/>
              <a:t>Dimming a LED</a:t>
            </a:r>
          </a:p>
          <a:p>
            <a:pPr lvl="2"/>
            <a:r>
              <a:rPr lang="en-US" dirty="0"/>
              <a:t>Controlling a servo</a:t>
            </a:r>
          </a:p>
          <a:p>
            <a:pPr lvl="2"/>
            <a:r>
              <a:rPr lang="en-US" dirty="0"/>
              <a:t>Controlling a buzzer</a:t>
            </a:r>
          </a:p>
          <a:p>
            <a:r>
              <a:rPr lang="en-US" dirty="0"/>
              <a:t>Advanced level</a:t>
            </a:r>
          </a:p>
          <a:p>
            <a:r>
              <a:rPr lang="en-US" dirty="0"/>
              <a:t>Expert level</a:t>
            </a:r>
          </a:p>
          <a:p>
            <a:pPr lvl="2"/>
            <a:endParaRPr lang="en-US" dirty="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Do you want to take your work home?</a:t>
            </a:r>
            <a:endParaRPr lang="nl-NL" dirty="0"/>
          </a:p>
        </p:txBody>
      </p:sp>
      <p:sp>
        <p:nvSpPr>
          <p:cNvPr id="3" name="Tijdelijke aanduiding voor inhoud 2"/>
          <p:cNvSpPr>
            <a:spLocks noGrp="1"/>
          </p:cNvSpPr>
          <p:nvPr>
            <p:ph idx="1"/>
          </p:nvPr>
        </p:nvSpPr>
        <p:spPr/>
        <p:txBody>
          <a:bodyPr/>
          <a:lstStyle/>
          <a:p>
            <a:r>
              <a:rPr lang="en-US" dirty="0"/>
              <a:t>If you brought your own USB stick, then connect it and copy the </a:t>
            </a:r>
            <a:r>
              <a:rPr lang="en-US" i="1" dirty="0" err="1"/>
              <a:t>scratchClient</a:t>
            </a:r>
            <a:r>
              <a:rPr lang="en-US" i="1" dirty="0"/>
              <a:t> -Tutorial.scl</a:t>
            </a:r>
            <a:r>
              <a:rPr lang="en-US" dirty="0"/>
              <a:t> file on the desktop, plus all .sb2 files that you created on the desktop</a:t>
            </a:r>
          </a:p>
          <a:p>
            <a:r>
              <a:rPr lang="en-US" dirty="0"/>
              <a:t>The rest of the material you can download from </a:t>
            </a:r>
            <a:r>
              <a:rPr lang="en-US" dirty="0">
                <a:hlinkClick r:id="rId3"/>
              </a:rPr>
              <a:t>www.github.com</a:t>
            </a:r>
            <a:r>
              <a:rPr lang="en-US" dirty="0"/>
              <a:t>, search for </a:t>
            </a:r>
            <a:r>
              <a:rPr lang="en-US" i="1" dirty="0" err="1"/>
              <a:t>scratchClient</a:t>
            </a:r>
            <a:r>
              <a:rPr lang="en-US" i="1" dirty="0"/>
              <a:t>-Tutorial</a:t>
            </a:r>
          </a:p>
          <a:p>
            <a:r>
              <a:rPr lang="en-US" dirty="0"/>
              <a:t>Take the flyer with you to remember where to find the material on </a:t>
            </a:r>
            <a:r>
              <a:rPr lang="en-US" dirty="0" err="1"/>
              <a:t>github</a:t>
            </a:r>
            <a:r>
              <a:rPr lang="en-US" dirty="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a:t>Part 11: Summary &amp; take </a:t>
            </a:r>
            <a:r>
              <a:rPr lang="en-US" dirty="0" err="1"/>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Takeaways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a:t>Functions that a pin on </a:t>
            </a:r>
            <a:r>
              <a:rPr lang="en-US" dirty="0" err="1"/>
              <a:t>Arduino</a:t>
            </a:r>
            <a:r>
              <a:rPr lang="en-US" dirty="0"/>
              <a:t> can have:</a:t>
            </a:r>
          </a:p>
          <a:p>
            <a:pPr lvl="1"/>
            <a:r>
              <a:rPr lang="en-US" dirty="0"/>
              <a:t>Digital In</a:t>
            </a:r>
          </a:p>
          <a:p>
            <a:pPr lvl="1"/>
            <a:r>
              <a:rPr lang="en-US" dirty="0"/>
              <a:t>Digital Out</a:t>
            </a:r>
          </a:p>
          <a:p>
            <a:pPr lvl="1"/>
            <a:r>
              <a:rPr lang="en-US" dirty="0"/>
              <a:t>Analog In *</a:t>
            </a:r>
          </a:p>
          <a:p>
            <a:pPr lvl="1"/>
            <a:r>
              <a:rPr lang="en-US" i="1" dirty="0"/>
              <a:t>No Analog Out</a:t>
            </a:r>
          </a:p>
          <a:p>
            <a:pPr lvl="1"/>
            <a:r>
              <a:rPr lang="en-US" dirty="0"/>
              <a:t>Pulse Width Modulation as alternative *</a:t>
            </a:r>
          </a:p>
          <a:p>
            <a:pPr lvl="2"/>
            <a:r>
              <a:rPr lang="en-US" dirty="0"/>
              <a:t>For modulating the brightness of a LED</a:t>
            </a:r>
          </a:p>
          <a:p>
            <a:pPr lvl="2"/>
            <a:r>
              <a:rPr lang="en-US" dirty="0"/>
              <a:t>For controlling a servo</a:t>
            </a:r>
          </a:p>
          <a:p>
            <a:pPr lvl="2"/>
            <a:r>
              <a:rPr lang="en-US" dirty="0"/>
              <a:t>For controlling a buzzer</a:t>
            </a:r>
          </a:p>
          <a:p>
            <a:pPr lvl="1"/>
            <a:r>
              <a:rPr lang="en-US" dirty="0"/>
              <a:t>There a few more, see the advanced level tutorial</a:t>
            </a:r>
          </a:p>
          <a:p>
            <a:pPr lvl="1"/>
            <a:r>
              <a:rPr lang="en-US" dirty="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a:t>With </a:t>
            </a:r>
            <a:r>
              <a:rPr lang="en-US" dirty="0" err="1"/>
              <a:t>scratchClient</a:t>
            </a:r>
            <a:r>
              <a:rPr lang="en-US" dirty="0"/>
              <a:t> you define:</a:t>
            </a:r>
          </a:p>
          <a:p>
            <a:pPr lvl="1"/>
            <a:r>
              <a:rPr lang="en-US" dirty="0"/>
              <a:t>Function of each pin</a:t>
            </a:r>
          </a:p>
          <a:p>
            <a:pPr lvl="1"/>
            <a:r>
              <a:rPr lang="en-US" dirty="0"/>
              <a:t>Symbolic name for each configured pin</a:t>
            </a:r>
          </a:p>
          <a:p>
            <a:r>
              <a:rPr lang="en-US" dirty="0" err="1"/>
              <a:t>scratchClient</a:t>
            </a:r>
            <a:r>
              <a:rPr lang="en-US" dirty="0"/>
              <a:t> </a:t>
            </a:r>
            <a:r>
              <a:rPr lang="en-US" dirty="0" err="1"/>
              <a:t>config</a:t>
            </a:r>
            <a:r>
              <a:rPr lang="en-US" dirty="0"/>
              <a:t> is the tool to setup the configuration </a:t>
            </a:r>
          </a:p>
          <a:p>
            <a:r>
              <a:rPr lang="en-US" dirty="0"/>
              <a:t>Restart </a:t>
            </a:r>
            <a:r>
              <a:rPr lang="en-US" dirty="0" err="1"/>
              <a:t>scratchClient</a:t>
            </a:r>
            <a:r>
              <a:rPr lang="en-US" dirty="0"/>
              <a:t> after you changed the configuration</a:t>
            </a:r>
          </a:p>
          <a:p>
            <a:r>
              <a:rPr lang="en-US" dirty="0"/>
              <a:t>Put a resistor in series with LEDs</a:t>
            </a:r>
          </a:p>
          <a:p>
            <a:r>
              <a:rPr lang="en-US" dirty="0"/>
              <a:t>Put a resistor in series with switches</a:t>
            </a:r>
          </a:p>
          <a:p>
            <a:r>
              <a:rPr lang="en-US" dirty="0"/>
              <a:t>Configure a pull up resistor if the input signal goes between 0 Volt and being open rather than between 0 Volt and 3 to 5 Volt.</a:t>
            </a:r>
          </a:p>
          <a:p>
            <a:r>
              <a:rPr lang="en-US" dirty="0"/>
              <a:t>In Scratch 2, you use the extension block for </a:t>
            </a:r>
            <a:r>
              <a:rPr lang="en-US" dirty="0" err="1"/>
              <a:t>scratchClient</a:t>
            </a:r>
            <a:r>
              <a:rPr lang="en-US" dirty="0"/>
              <a:t> to get blocks that you can use to interact with </a:t>
            </a:r>
            <a:r>
              <a:rPr lang="en-US" dirty="0" err="1"/>
              <a:t>scratchClient</a:t>
            </a:r>
            <a:endParaRPr lang="en-US" dirty="0"/>
          </a:p>
          <a:p>
            <a:r>
              <a:rPr lang="en-US" dirty="0"/>
              <a:t>You can monitor the value of all pins from the browser</a:t>
            </a:r>
          </a:p>
          <a:p>
            <a:r>
              <a:rPr lang="en-US" b="1" dirty="0" err="1"/>
              <a:t>scratchClient</a:t>
            </a:r>
            <a:r>
              <a:rPr lang="en-US" b="1" dirty="0"/>
              <a:t> can do much more…</a:t>
            </a:r>
          </a:p>
          <a:p>
            <a:r>
              <a:rPr lang="en-US" dirty="0"/>
              <a:t>There are some anomalies, therefore </a:t>
            </a:r>
          </a:p>
          <a:p>
            <a:pPr lvl="1"/>
            <a:r>
              <a:rPr lang="en-US" dirty="0"/>
              <a:t>Save the Scratch 2 files in the home folder (as Scratch 2 proposes)</a:t>
            </a:r>
          </a:p>
          <a:p>
            <a:pPr lvl="1"/>
            <a:r>
              <a:rPr lang="en-US" dirty="0"/>
              <a:t>Run CleanUpScratchFiles.sh on the desktop (once after start up)</a:t>
            </a:r>
          </a:p>
          <a:p>
            <a:pPr lvl="1"/>
            <a:r>
              <a:rPr lang="en-US" dirty="0"/>
              <a:t>Use the files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sp>
        <p:nvSpPr>
          <p:cNvPr id="6" name="Tekstvak 5"/>
          <p:cNvSpPr txBox="1"/>
          <p:nvPr/>
        </p:nvSpPr>
        <p:spPr>
          <a:xfrm>
            <a:off x="6156176" y="4299942"/>
            <a:ext cx="2880320" cy="276999"/>
          </a:xfrm>
          <a:prstGeom prst="rect">
            <a:avLst/>
          </a:prstGeom>
          <a:noFill/>
        </p:spPr>
        <p:txBody>
          <a:bodyPr wrap="square" rtlCol="0">
            <a:spAutoFit/>
          </a:bodyPr>
          <a:lstStyle/>
          <a:p>
            <a:r>
              <a:rPr lang="en-US" sz="1200" dirty="0"/>
              <a:t>* See the intermediate level tutorial</a:t>
            </a:r>
            <a:endParaRPr lang="nl-NL"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Non-objective</a:t>
            </a:r>
            <a:endParaRPr lang="nl-NL" dirty="0"/>
          </a:p>
        </p:txBody>
      </p:sp>
      <p:sp>
        <p:nvSpPr>
          <p:cNvPr id="3" name="Tijdelijke aanduiding voor inhoud 2"/>
          <p:cNvSpPr>
            <a:spLocks noGrp="1"/>
          </p:cNvSpPr>
          <p:nvPr>
            <p:ph idx="1"/>
          </p:nvPr>
        </p:nvSpPr>
        <p:spPr/>
        <p:txBody>
          <a:bodyPr/>
          <a:lstStyle/>
          <a:p>
            <a:r>
              <a:rPr lang="en-US" dirty="0"/>
              <a:t>It is </a:t>
            </a:r>
            <a:r>
              <a:rPr lang="en-US" b="1" i="1" dirty="0"/>
              <a:t>not</a:t>
            </a:r>
            <a:r>
              <a:rPr lang="en-US" dirty="0"/>
              <a:t> an objective to create a complete useful game or other program.</a:t>
            </a:r>
          </a:p>
          <a:p>
            <a:pPr lvl="1"/>
            <a:r>
              <a:rPr lang="en-US" dirty="0"/>
              <a:t>You can do that with your own creativity at home now that you know how to control several pieces of hardware from Scratch using </a:t>
            </a:r>
            <a:r>
              <a:rPr lang="en-US" dirty="0" err="1"/>
              <a:t>scratchClient</a:t>
            </a:r>
            <a:r>
              <a:rPr lang="en-US" dirty="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If your </a:t>
            </a:r>
            <a:r>
              <a:rPr lang="en-US" dirty="0" err="1"/>
              <a:t>scratchClient</a:t>
            </a:r>
            <a:r>
              <a:rPr lang="en-US" dirty="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a:t>Unplug the board from USB and power it off</a:t>
            </a:r>
          </a:p>
          <a:p>
            <a:r>
              <a:rPr lang="en-US" dirty="0"/>
              <a:t>Please remove all components and wires from the </a:t>
            </a:r>
            <a:r>
              <a:rPr lang="en-US" b="1" dirty="0"/>
              <a:t>breadboard</a:t>
            </a:r>
          </a:p>
          <a:p>
            <a:r>
              <a:rPr lang="en-US" dirty="0"/>
              <a:t>Remove all wires from the </a:t>
            </a:r>
            <a:r>
              <a:rPr lang="en-US" b="1" dirty="0" err="1"/>
              <a:t>Arduino</a:t>
            </a:r>
            <a:r>
              <a:rPr lang="en-US" b="1" dirty="0"/>
              <a:t> board</a:t>
            </a:r>
            <a:r>
              <a:rPr lang="en-US" dirty="0"/>
              <a:t>.</a:t>
            </a:r>
          </a:p>
          <a:p>
            <a:r>
              <a:rPr lang="en-US" b="1" dirty="0"/>
              <a:t>Leave the wires on the 3 color LED </a:t>
            </a:r>
            <a:r>
              <a:rPr lang="en-US" dirty="0"/>
              <a:t>(you did not use that)</a:t>
            </a:r>
          </a:p>
          <a:p>
            <a:r>
              <a:rPr lang="en-US" b="1" dirty="0"/>
              <a:t>Leave the wires on the buzzer</a:t>
            </a:r>
          </a:p>
          <a:p>
            <a:r>
              <a:rPr lang="en-US" dirty="0"/>
              <a:t>If something is broken, please </a:t>
            </a:r>
          </a:p>
          <a:p>
            <a:pPr lvl="1"/>
            <a:r>
              <a:rPr lang="en-US" dirty="0"/>
              <a:t>Throw it away or hand it in (if it is unclear)</a:t>
            </a:r>
          </a:p>
          <a:p>
            <a:pPr lvl="1"/>
            <a:r>
              <a:rPr lang="en-US" dirty="0"/>
              <a:t>Put a note in the box that it is missing</a:t>
            </a:r>
          </a:p>
          <a:p>
            <a:pPr lvl="1"/>
            <a:r>
              <a:rPr lang="en-US" dirty="0"/>
              <a:t>Do not put anything that is broken back in the box</a:t>
            </a:r>
          </a:p>
          <a:p>
            <a:r>
              <a:rPr lang="en-US" dirty="0"/>
              <a:t>Shutdown the Raspberry Pi running</a:t>
            </a:r>
          </a:p>
          <a:p>
            <a:r>
              <a:rPr lang="en-US" dirty="0"/>
              <a:t>Let us know what you thought about this workshop, now orally or later by email</a:t>
            </a:r>
          </a:p>
          <a:p>
            <a:pPr lvl="1"/>
            <a:r>
              <a:rPr lang="en-US" dirty="0">
                <a:hlinkClick r:id="rId3"/>
              </a:rPr>
              <a:t>hans.piam@hanselma.nl</a:t>
            </a:r>
            <a:endParaRPr lang="en-US" dirty="0"/>
          </a:p>
          <a:p>
            <a:pPr lvl="1"/>
            <a:r>
              <a:rPr lang="en-US" dirty="0">
                <a:hlinkClick r:id="rId4"/>
              </a:rPr>
              <a:t>heppg@web.de</a:t>
            </a:r>
            <a:r>
              <a:rPr lang="en-US" dirty="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a:t>Appendix A</a:t>
            </a:r>
            <a:br>
              <a:rPr lang="en-US" dirty="0"/>
            </a:br>
            <a:r>
              <a:rPr lang="en-US" dirty="0"/>
              <a:t>Extension blocks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How to add extension blocks</a:t>
            </a:r>
            <a:endParaRPr lang="nl-NL" dirty="0"/>
          </a:p>
        </p:txBody>
      </p:sp>
      <p:sp>
        <p:nvSpPr>
          <p:cNvPr id="3" name="Tijdelijke aanduiding voor inhoud 2"/>
          <p:cNvSpPr>
            <a:spLocks noGrp="1"/>
          </p:cNvSpPr>
          <p:nvPr>
            <p:ph idx="1"/>
          </p:nvPr>
        </p:nvSpPr>
        <p:spPr/>
        <p:txBody>
          <a:bodyPr/>
          <a:lstStyle/>
          <a:p>
            <a:r>
              <a:rPr lang="en-US" dirty="0"/>
              <a:t>Because of some anomalies, the loading of extension blocks is somewhat tricky.</a:t>
            </a:r>
          </a:p>
          <a:p>
            <a:r>
              <a:rPr lang="en-US" dirty="0"/>
              <a:t>You can use the way explained earlier.</a:t>
            </a:r>
          </a:p>
          <a:p>
            <a:r>
              <a:rPr lang="en-US" dirty="0"/>
              <a:t>This appendix explains how to create this from scratch.</a:t>
            </a:r>
          </a:p>
          <a:p>
            <a:r>
              <a:rPr lang="en-US" dirty="0"/>
              <a:t>Step 1: Make sure that </a:t>
            </a:r>
            <a:r>
              <a:rPr lang="en-US" dirty="0" err="1"/>
              <a:t>scratchClient</a:t>
            </a:r>
            <a:r>
              <a:rPr lang="en-US" dirty="0"/>
              <a:t> is running.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Step 2: </a:t>
            </a:r>
            <a:br>
              <a:rPr lang="en-US" dirty="0"/>
            </a:br>
            <a:r>
              <a:rPr lang="en-US" dirty="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35646"/>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a:t>Step 3: Get </a:t>
            </a:r>
            <a:r>
              <a:rPr lang="en-US" dirty="0" err="1"/>
              <a:t>scratchClient</a:t>
            </a:r>
            <a:r>
              <a:rPr lang="en-US" dirty="0"/>
              <a:t> </a:t>
            </a:r>
            <a:br>
              <a:rPr lang="en-US" dirty="0"/>
            </a:br>
            <a:r>
              <a:rPr lang="en-US" dirty="0"/>
              <a:t>blocks (1 of 2)</a:t>
            </a:r>
            <a:endParaRPr lang="nl-NL" dirty="0"/>
          </a:p>
        </p:txBody>
      </p:sp>
      <p:sp>
        <p:nvSpPr>
          <p:cNvPr id="3" name="Tijdelijke aanduiding voor inhoud 2"/>
          <p:cNvSpPr>
            <a:spLocks noGrp="1"/>
          </p:cNvSpPr>
          <p:nvPr>
            <p:ph idx="1"/>
          </p:nvPr>
        </p:nvSpPr>
        <p:spPr>
          <a:xfrm>
            <a:off x="457200" y="1347613"/>
            <a:ext cx="4402832" cy="3247009"/>
          </a:xfrm>
        </p:spPr>
        <p:txBody>
          <a:bodyPr>
            <a:normAutofit lnSpcReduction="10000"/>
          </a:bodyPr>
          <a:lstStyle/>
          <a:p>
            <a:r>
              <a:rPr lang="en-US" dirty="0"/>
              <a:t>Click on </a:t>
            </a:r>
            <a:r>
              <a:rPr lang="en-US" i="1" dirty="0"/>
              <a:t>More Blocks</a:t>
            </a:r>
          </a:p>
          <a:p>
            <a:r>
              <a:rPr lang="en-US" dirty="0"/>
              <a:t>Click on </a:t>
            </a:r>
            <a:r>
              <a:rPr lang="en-US" i="1" dirty="0"/>
              <a:t>Add an Extension</a:t>
            </a:r>
          </a:p>
          <a:p>
            <a:r>
              <a:rPr lang="en-US" dirty="0"/>
              <a:t>Choose </a:t>
            </a:r>
            <a:r>
              <a:rPr lang="en-US" i="1" dirty="0" err="1"/>
              <a:t>scratchClient</a:t>
            </a:r>
            <a:endParaRPr lang="en-US" i="1" dirty="0"/>
          </a:p>
          <a:p>
            <a:r>
              <a:rPr lang="en-US" dirty="0"/>
              <a:t>Now  a loader for the extra blocks of </a:t>
            </a:r>
            <a:r>
              <a:rPr lang="en-US" dirty="0" err="1"/>
              <a:t>scratchClient</a:t>
            </a:r>
            <a:r>
              <a:rPr lang="en-US" dirty="0"/>
              <a:t> get included. </a:t>
            </a:r>
          </a:p>
          <a:p>
            <a:r>
              <a:rPr lang="en-US" dirty="0"/>
              <a:t>However we now need to load the real blocks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19622"/>
            <a:ext cx="3024336"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3491880" y="2139702"/>
            <a:ext cx="388843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194" name="Picture 2" descr="Y:\screenshots\2018-04-03__00-13-1522707187.jpg"/>
          <p:cNvPicPr>
            <a:picLocks noChangeAspect="1" noChangeArrowheads="1"/>
          </p:cNvPicPr>
          <p:nvPr/>
        </p:nvPicPr>
        <p:blipFill>
          <a:blip r:embed="rId4" cstate="print"/>
          <a:srcRect/>
          <a:stretch>
            <a:fillRect/>
          </a:stretch>
        </p:blipFill>
        <p:spPr bwMode="auto">
          <a:xfrm>
            <a:off x="6084168" y="2787774"/>
            <a:ext cx="1682726" cy="2035556"/>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Step 4-7: Get </a:t>
            </a:r>
            <a:r>
              <a:rPr lang="en-US" dirty="0" err="1"/>
              <a:t>scratchClient</a:t>
            </a:r>
            <a:r>
              <a:rPr lang="en-US" dirty="0"/>
              <a:t> blocks</a:t>
            </a:r>
            <a:br>
              <a:rPr lang="en-US" dirty="0"/>
            </a:br>
            <a:r>
              <a:rPr lang="en-US" dirty="0"/>
              <a:t>(2 of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9218" name="Picture 2" descr="Y:\screenshots\2018-04-03__00-13-1522707230.jpg"/>
          <p:cNvPicPr>
            <a:picLocks noChangeAspect="1" noChangeArrowheads="1"/>
          </p:cNvPicPr>
          <p:nvPr/>
        </p:nvPicPr>
        <p:blipFill>
          <a:blip r:embed="rId2" cstate="print"/>
          <a:srcRect/>
          <a:stretch>
            <a:fillRect/>
          </a:stretch>
        </p:blipFill>
        <p:spPr bwMode="auto">
          <a:xfrm>
            <a:off x="2843808" y="699542"/>
            <a:ext cx="4343400" cy="4181475"/>
          </a:xfrm>
          <a:prstGeom prst="rect">
            <a:avLst/>
          </a:prstGeom>
          <a:noFill/>
        </p:spPr>
      </p:pic>
      <p:sp>
        <p:nvSpPr>
          <p:cNvPr id="6" name="Tekstvak 5"/>
          <p:cNvSpPr txBox="1"/>
          <p:nvPr/>
        </p:nvSpPr>
        <p:spPr>
          <a:xfrm>
            <a:off x="7380312" y="771550"/>
            <a:ext cx="1656184" cy="4247317"/>
          </a:xfrm>
          <a:prstGeom prst="rect">
            <a:avLst/>
          </a:prstGeom>
          <a:noFill/>
        </p:spPr>
        <p:txBody>
          <a:bodyPr wrap="square" rtlCol="0">
            <a:spAutoFit/>
          </a:bodyPr>
          <a:lstStyle/>
          <a:p>
            <a:r>
              <a:rPr lang="en-US" dirty="0"/>
              <a:t>Step 4: Drag this block to the Scripts area</a:t>
            </a:r>
          </a:p>
          <a:p>
            <a:endParaRPr lang="en-US" dirty="0"/>
          </a:p>
          <a:p>
            <a:r>
              <a:rPr lang="en-US" dirty="0"/>
              <a:t>Step 5: Choose here </a:t>
            </a:r>
            <a:r>
              <a:rPr lang="en-US" i="1" dirty="0"/>
              <a:t>workshop</a:t>
            </a:r>
          </a:p>
          <a:p>
            <a:endParaRPr lang="en-US" dirty="0"/>
          </a:p>
          <a:p>
            <a:r>
              <a:rPr lang="en-US" dirty="0"/>
              <a:t>Step 6: Click the block so that the extra blocks will appear.</a:t>
            </a:r>
          </a:p>
          <a:p>
            <a:endParaRPr lang="en-US" dirty="0"/>
          </a:p>
          <a:p>
            <a:r>
              <a:rPr lang="en-US" dirty="0"/>
              <a:t>Step 7: See the blocks appear</a:t>
            </a:r>
            <a:endParaRPr lang="nl-NL" dirty="0"/>
          </a:p>
        </p:txBody>
      </p:sp>
      <p:cxnSp>
        <p:nvCxnSpPr>
          <p:cNvPr id="7" name="Rechte verbindingslijn met pijl 6"/>
          <p:cNvCxnSpPr/>
          <p:nvPr/>
        </p:nvCxnSpPr>
        <p:spPr>
          <a:xfrm flipH="1">
            <a:off x="5868144" y="1203598"/>
            <a:ext cx="1512168" cy="21602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732240"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a:off x="7164288" y="3219822"/>
            <a:ext cx="216024"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flipV="1">
            <a:off x="4788024" y="4443958"/>
            <a:ext cx="2520280"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Saving will loose the blocks</a:t>
            </a:r>
            <a:endParaRPr lang="nl-NL" dirty="0"/>
          </a:p>
        </p:txBody>
      </p:sp>
      <p:sp>
        <p:nvSpPr>
          <p:cNvPr id="3" name="Tijdelijke aanduiding voor inhoud 2"/>
          <p:cNvSpPr>
            <a:spLocks noGrp="1"/>
          </p:cNvSpPr>
          <p:nvPr>
            <p:ph idx="1"/>
          </p:nvPr>
        </p:nvSpPr>
        <p:spPr/>
        <p:txBody>
          <a:bodyPr/>
          <a:lstStyle/>
          <a:p>
            <a:r>
              <a:rPr lang="en-US" dirty="0"/>
              <a:t>If you reopen the file after it was saved, </a:t>
            </a:r>
          </a:p>
          <a:p>
            <a:pPr lvl="1"/>
            <a:r>
              <a:rPr lang="en-US" dirty="0"/>
              <a:t>The </a:t>
            </a:r>
            <a:r>
              <a:rPr lang="en-US" dirty="0" err="1"/>
              <a:t>scratchClient</a:t>
            </a:r>
            <a:r>
              <a:rPr lang="en-US" dirty="0"/>
              <a:t> extension loader will have been preserved</a:t>
            </a:r>
          </a:p>
          <a:p>
            <a:pPr lvl="1"/>
            <a:r>
              <a:rPr lang="en-US" dirty="0"/>
              <a:t>The real blocks have </a:t>
            </a:r>
            <a:r>
              <a:rPr lang="en-US" dirty="0" err="1"/>
              <a:t>disappared</a:t>
            </a:r>
            <a:endParaRPr lang="en-US" dirty="0"/>
          </a:p>
          <a:p>
            <a:pPr lvl="1"/>
            <a:r>
              <a:rPr lang="en-US" dirty="0"/>
              <a:t>And you will see many blocks like this</a:t>
            </a:r>
          </a:p>
          <a:p>
            <a:r>
              <a:rPr lang="en-US" dirty="0"/>
              <a:t>Hence after opening you need to do steps 4 – 7 again.</a:t>
            </a:r>
          </a:p>
          <a:p>
            <a:r>
              <a:rPr lang="en-US" dirty="0"/>
              <a:t>Alternatively,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5292080" y="2355726"/>
            <a:ext cx="942975" cy="485775"/>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Alternative for steps 4 – 7 </a:t>
            </a:r>
            <a:endParaRPr lang="nl-NL" dirty="0"/>
          </a:p>
        </p:txBody>
      </p:sp>
      <p:sp>
        <p:nvSpPr>
          <p:cNvPr id="3" name="Tijdelijke aanduiding voor inhoud 2"/>
          <p:cNvSpPr>
            <a:spLocks noGrp="1"/>
          </p:cNvSpPr>
          <p:nvPr>
            <p:ph idx="1"/>
          </p:nvPr>
        </p:nvSpPr>
        <p:spPr/>
        <p:txBody>
          <a:bodyPr/>
          <a:lstStyle/>
          <a:p>
            <a:r>
              <a:rPr lang="en-US" dirty="0"/>
              <a:t>Instead of doing steps 4 – 7 manually every time the file is loaded you can:</a:t>
            </a:r>
          </a:p>
          <a:p>
            <a:r>
              <a:rPr lang="en-US" dirty="0"/>
              <a:t>Include a sprite called </a:t>
            </a:r>
            <a:br>
              <a:rPr lang="en-US" dirty="0"/>
            </a:br>
            <a:r>
              <a:rPr lang="en-US" i="1" dirty="0"/>
              <a:t>Load Name-Value Extension Blocks.sprite2 </a:t>
            </a:r>
            <a:r>
              <a:rPr lang="en-US" dirty="0"/>
              <a:t>from the folder </a:t>
            </a:r>
            <a:r>
              <a:rPr lang="en-US" i="1" dirty="0"/>
              <a:t>~/</a:t>
            </a:r>
            <a:r>
              <a:rPr lang="en-US" i="1" dirty="0" err="1"/>
              <a:t>scratchClient</a:t>
            </a:r>
            <a:r>
              <a:rPr lang="en-US" i="1" dirty="0"/>
              <a:t>-Tutorials/</a:t>
            </a:r>
            <a:r>
              <a:rPr lang="en-US" i="1" dirty="0" err="1"/>
              <a:t>scratchClientExtension</a:t>
            </a:r>
            <a:r>
              <a:rPr lang="en-US" i="1" dirty="0"/>
              <a:t>/Sprites</a:t>
            </a:r>
          </a:p>
          <a:p>
            <a:r>
              <a:rPr lang="en-US" dirty="0"/>
              <a:t>That sprite has a small green square that you can click to get the extra blocks loaded every time that you reopen a file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Another representation of blocks</a:t>
            </a:r>
            <a:endParaRPr lang="nl-NL" dirty="0"/>
          </a:p>
        </p:txBody>
      </p:sp>
      <p:sp>
        <p:nvSpPr>
          <p:cNvPr id="3" name="Tijdelijke aanduiding voor inhoud 2"/>
          <p:cNvSpPr>
            <a:spLocks noGrp="1"/>
          </p:cNvSpPr>
          <p:nvPr>
            <p:ph idx="1"/>
          </p:nvPr>
        </p:nvSpPr>
        <p:spPr>
          <a:xfrm>
            <a:off x="457200" y="1200150"/>
            <a:ext cx="8229600" cy="3603847"/>
          </a:xfrm>
        </p:spPr>
        <p:txBody>
          <a:bodyPr>
            <a:normAutofit lnSpcReduction="10000"/>
          </a:bodyPr>
          <a:lstStyle/>
          <a:p>
            <a:r>
              <a:rPr lang="en-US" dirty="0" err="1"/>
              <a:t>scratchClient</a:t>
            </a:r>
            <a:r>
              <a:rPr lang="en-US" dirty="0"/>
              <a:t> blocks can also be represented with one block per input or output value</a:t>
            </a:r>
          </a:p>
          <a:p>
            <a:r>
              <a:rPr lang="en-US" dirty="0"/>
              <a:t>You would then get e.g.</a:t>
            </a:r>
          </a:p>
          <a:p>
            <a:pPr lvl="1"/>
            <a:r>
              <a:rPr lang="en-US" dirty="0"/>
              <a:t>A separate block for </a:t>
            </a:r>
            <a:r>
              <a:rPr lang="en-US" i="1" dirty="0" err="1"/>
              <a:t>BigRedLED</a:t>
            </a:r>
            <a:endParaRPr lang="en-US" i="1" dirty="0"/>
          </a:p>
          <a:p>
            <a:pPr lvl="1"/>
            <a:r>
              <a:rPr lang="en-US" dirty="0"/>
              <a:t>A separate block for </a:t>
            </a:r>
            <a:r>
              <a:rPr lang="en-US" i="1" dirty="0" err="1"/>
              <a:t>BigGreenLED</a:t>
            </a:r>
            <a:endParaRPr lang="en-US" i="1" dirty="0"/>
          </a:p>
          <a:p>
            <a:pPr lvl="1"/>
            <a:r>
              <a:rPr lang="en-US" dirty="0"/>
              <a:t>A separate block for each input </a:t>
            </a:r>
            <a:br>
              <a:rPr lang="en-US" dirty="0"/>
            </a:br>
            <a:r>
              <a:rPr lang="en-US" dirty="0"/>
              <a:t>variable (here only </a:t>
            </a:r>
            <a:r>
              <a:rPr lang="en-US" i="1" dirty="0"/>
              <a:t>Button</a:t>
            </a:r>
            <a:r>
              <a:rPr lang="en-US" dirty="0"/>
              <a:t>) </a:t>
            </a:r>
          </a:p>
          <a:p>
            <a:r>
              <a:rPr lang="en-US" dirty="0"/>
              <a:t>You can get this representation</a:t>
            </a:r>
            <a:br>
              <a:rPr lang="en-US" dirty="0"/>
            </a:br>
            <a:r>
              <a:rPr lang="en-US" dirty="0"/>
              <a:t>by selecting </a:t>
            </a:r>
            <a:r>
              <a:rPr lang="en-US" i="1" dirty="0"/>
              <a:t>verbose</a:t>
            </a:r>
            <a:r>
              <a:rPr lang="en-US" dirty="0"/>
              <a:t> on the </a:t>
            </a:r>
            <a:br>
              <a:rPr lang="en-US" dirty="0"/>
            </a:br>
            <a:r>
              <a:rPr lang="en-US" dirty="0"/>
              <a:t>loader block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pic>
        <p:nvPicPr>
          <p:cNvPr id="11266" name="Picture 2" descr="Y:\screenshots\2018-04-03__00-20-1522707608.jpg"/>
          <p:cNvPicPr>
            <a:picLocks noChangeAspect="1" noChangeArrowheads="1"/>
          </p:cNvPicPr>
          <p:nvPr/>
        </p:nvPicPr>
        <p:blipFill>
          <a:blip r:embed="rId2" cstate="print"/>
          <a:srcRect/>
          <a:stretch>
            <a:fillRect/>
          </a:stretch>
        </p:blipFill>
        <p:spPr bwMode="auto">
          <a:xfrm>
            <a:off x="5004048" y="1635646"/>
            <a:ext cx="4029575" cy="3168352"/>
          </a:xfrm>
          <a:prstGeom prst="rect">
            <a:avLst/>
          </a:prstGeom>
          <a:noFill/>
        </p:spPr>
      </p:pic>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211960" y="4011910"/>
            <a:ext cx="3816424"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a:t>Example of what can be created with Scratch and </a:t>
            </a:r>
            <a:r>
              <a:rPr lang="en-US" dirty="0" err="1"/>
              <a:t>scratchClient</a:t>
            </a:r>
            <a:endParaRPr lang="nl-NL" dirty="0"/>
          </a:p>
        </p:txBody>
      </p:sp>
      <p:sp>
        <p:nvSpPr>
          <p:cNvPr id="3" name="Tijdelijke aanduiding voor inhoud 2"/>
          <p:cNvSpPr>
            <a:spLocks noGrp="1"/>
          </p:cNvSpPr>
          <p:nvPr>
            <p:ph idx="1"/>
          </p:nvPr>
        </p:nvSpPr>
        <p:spPr/>
        <p:txBody>
          <a:bodyPr>
            <a:normAutofit/>
          </a:bodyPr>
          <a:lstStyle/>
          <a:p>
            <a:endParaRPr lang="nl-NL" dirty="0">
              <a:hlinkClick r:id="rId3"/>
            </a:endParaRPr>
          </a:p>
          <a:p>
            <a:r>
              <a:rPr lang="nl-NL" dirty="0">
                <a:hlinkClick r:id="rId3"/>
              </a:rPr>
              <a:t>https://www.youtube.com/watch?v=Qo1gnXNzhqE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Easily get the verbose version of the blocks</a:t>
            </a:r>
            <a:endParaRPr lang="nl-NL" dirty="0"/>
          </a:p>
        </p:txBody>
      </p:sp>
      <p:sp>
        <p:nvSpPr>
          <p:cNvPr id="3" name="Tijdelijke aanduiding voor inhoud 2"/>
          <p:cNvSpPr>
            <a:spLocks noGrp="1"/>
          </p:cNvSpPr>
          <p:nvPr>
            <p:ph idx="1"/>
          </p:nvPr>
        </p:nvSpPr>
        <p:spPr/>
        <p:txBody>
          <a:bodyPr/>
          <a:lstStyle/>
          <a:p>
            <a:r>
              <a:rPr lang="en-US" dirty="0"/>
              <a:t>Include a sprite called </a:t>
            </a:r>
            <a:br>
              <a:rPr lang="en-US" dirty="0"/>
            </a:br>
            <a:r>
              <a:rPr lang="en-US" i="1" dirty="0"/>
              <a:t>Load Verbose Extension Blocks.sprite2 </a:t>
            </a:r>
            <a:r>
              <a:rPr lang="en-US" dirty="0"/>
              <a:t>from the folder </a:t>
            </a:r>
            <a:r>
              <a:rPr lang="en-US" i="1" dirty="0"/>
              <a:t>~/</a:t>
            </a:r>
            <a:r>
              <a:rPr lang="en-US" i="1" dirty="0" err="1"/>
              <a:t>scratchClient</a:t>
            </a:r>
            <a:r>
              <a:rPr lang="en-US" i="1" dirty="0"/>
              <a:t>-Tutorials/</a:t>
            </a:r>
            <a:r>
              <a:rPr lang="en-US" i="1" dirty="0" err="1"/>
              <a:t>scratchClientExtension</a:t>
            </a:r>
            <a:r>
              <a:rPr lang="en-US" i="1" dirty="0"/>
              <a:t>/Sprites</a:t>
            </a:r>
          </a:p>
          <a:p>
            <a:r>
              <a:rPr lang="en-US" dirty="0"/>
              <a:t>That sprite has a small green circle that you can click to get the extra blocks loaded every time that you reopen a file.</a:t>
            </a:r>
          </a:p>
          <a:p>
            <a:pPr lvl="1"/>
            <a:r>
              <a:rPr lang="en-US" dirty="0"/>
              <a:t>Contrast that with the loading of name value pairs for which you use the other sprite that has a small green rectangle.</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a:t>Appendix B</a:t>
            </a:r>
            <a:br>
              <a:rPr lang="en-US" dirty="0"/>
            </a:br>
            <a:r>
              <a:rPr lang="en-US" dirty="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a:solidFill>
                  <a:schemeClr val="tx1"/>
                </a:solidFill>
              </a:rPr>
              <a:t>Arduino</a:t>
            </a:r>
            <a:r>
              <a:rPr lang="en-US" dirty="0">
                <a:solidFill>
                  <a:schemeClr val="tx1"/>
                </a:solidFill>
              </a:rPr>
              <a:t> </a:t>
            </a:r>
            <a:r>
              <a:rPr lang="en-US" dirty="0" err="1">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Raspberry Pi </a:t>
            </a:r>
          </a:p>
          <a:p>
            <a:pPr algn="ctr"/>
            <a:r>
              <a:rPr lang="en-US" dirty="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72</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a:t>
            </a:r>
            <a:r>
              <a:rPr lang="en-US" dirty="0" err="1"/>
              <a:t>Config</a:t>
            </a:r>
            <a:r>
              <a:rPr lang="en-US" dirty="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a:t>Remote Sensor Protocol Over socket 42001</a:t>
            </a:r>
          </a:p>
          <a:p>
            <a:r>
              <a:rPr lang="en-US" sz="1100" dirty="0"/>
              <a:t>Global variables </a:t>
            </a:r>
          </a:p>
          <a:p>
            <a:r>
              <a:rPr lang="en-US" sz="1100" dirty="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Defines function of the GPIO pins on the </a:t>
            </a:r>
            <a:r>
              <a:rPr lang="en-US" sz="1200" dirty="0" err="1">
                <a:solidFill>
                  <a:schemeClr val="tx1"/>
                </a:solidFill>
              </a:rPr>
              <a:t>Arduino</a:t>
            </a:r>
            <a:r>
              <a:rPr lang="en-US" sz="1200" dirty="0">
                <a:solidFill>
                  <a:schemeClr val="tx1"/>
                </a:solidFill>
              </a:rPr>
              <a:t> (and </a:t>
            </a:r>
            <a:r>
              <a:rPr lang="en-US" sz="1200" dirty="0" err="1">
                <a:solidFill>
                  <a:schemeClr val="tx1"/>
                </a:solidFill>
              </a:rPr>
              <a:t>RPi</a:t>
            </a:r>
            <a:r>
              <a:rPr lang="en-US" sz="1200" dirty="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Prepared by the teacher or expert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Defining the </a:t>
            </a:r>
            <a:r>
              <a:rPr lang="en-US" dirty="0" err="1"/>
              <a:t>config</a:t>
            </a:r>
            <a:r>
              <a:rPr lang="en-US" dirty="0"/>
              <a:t> file</a:t>
            </a:r>
            <a:endParaRPr lang="nl-NL" dirty="0"/>
          </a:p>
        </p:txBody>
      </p:sp>
      <p:sp>
        <p:nvSpPr>
          <p:cNvPr id="5" name="Tijdelijke aanduiding voor inhoud 4"/>
          <p:cNvSpPr>
            <a:spLocks noGrp="1"/>
          </p:cNvSpPr>
          <p:nvPr>
            <p:ph idx="1"/>
          </p:nvPr>
        </p:nvSpPr>
        <p:spPr/>
        <p:txBody>
          <a:bodyPr/>
          <a:lstStyle/>
          <a:p>
            <a:r>
              <a:rPr lang="en-US" dirty="0"/>
              <a:t>Nothing new, you can use the exact same </a:t>
            </a:r>
            <a:r>
              <a:rPr lang="en-US" dirty="0" err="1"/>
              <a:t>config</a:t>
            </a:r>
            <a:r>
              <a:rPr lang="en-US" dirty="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73</a:t>
            </a:fld>
            <a:endParaRPr lang="nl-NL"/>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a:t>Start Scratch           </a:t>
            </a:r>
            <a:r>
              <a:rPr lang="en-US" dirty="0">
                <a:sym typeface="Wingdings" pitchFamily="2" charset="2"/>
              </a:rPr>
              <a:t> </a:t>
            </a:r>
            <a:r>
              <a:rPr lang="en-US" dirty="0"/>
              <a:t>Programming </a:t>
            </a:r>
            <a:r>
              <a:rPr lang="en-US" dirty="0">
                <a:sym typeface="Wingdings" pitchFamily="2" charset="2"/>
              </a:rPr>
              <a:t> Scratch</a:t>
            </a:r>
            <a:endParaRPr lang="en-US" dirty="0"/>
          </a:p>
          <a:p>
            <a:r>
              <a:rPr lang="en-US" dirty="0"/>
              <a:t>Enable remote connections (right click on </a:t>
            </a:r>
            <a:r>
              <a:rPr lang="en-US" i="1" dirty="0"/>
              <a:t>sensor value</a:t>
            </a:r>
            <a:r>
              <a:rPr lang="en-US" dirty="0"/>
              <a:t>)</a:t>
            </a:r>
          </a:p>
          <a:p>
            <a:r>
              <a:rPr lang="en-US" dirty="0"/>
              <a:t>Create the variable </a:t>
            </a:r>
            <a:r>
              <a:rPr lang="en-US" i="1" dirty="0" err="1"/>
              <a:t>BigRedLED</a:t>
            </a:r>
            <a:r>
              <a:rPr lang="en-US" dirty="0"/>
              <a:t>, available to all sprites</a:t>
            </a:r>
          </a:p>
          <a:p>
            <a:r>
              <a:rPr lang="en-US" dirty="0"/>
              <a:t>Make the variable visible (tick the box in front)</a:t>
            </a:r>
          </a:p>
          <a:p>
            <a:r>
              <a:rPr lang="en-US" dirty="0"/>
              <a:t>Make the </a:t>
            </a:r>
            <a:r>
              <a:rPr lang="en-US" i="1" dirty="0"/>
              <a:t>Button</a:t>
            </a:r>
            <a:r>
              <a:rPr lang="en-US" dirty="0"/>
              <a:t> sensor visible</a:t>
            </a:r>
          </a:p>
          <a:p>
            <a:r>
              <a:rPr lang="en-US" dirty="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74</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a:t>Make this program in scratch which will let the Red LED </a:t>
            </a:r>
            <a:r>
              <a:rPr lang="en-US" dirty="0" err="1"/>
              <a:t>lite</a:t>
            </a:r>
            <a:r>
              <a:rPr lang="en-US" dirty="0"/>
              <a:t> up when the button is released.</a:t>
            </a:r>
          </a:p>
          <a:p>
            <a:r>
              <a:rPr lang="en-US" dirty="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Further …</a:t>
            </a:r>
            <a:endParaRPr lang="nl-NL" dirty="0"/>
          </a:p>
        </p:txBody>
      </p:sp>
      <p:sp>
        <p:nvSpPr>
          <p:cNvPr id="3" name="Tijdelijke aanduiding voor inhoud 2"/>
          <p:cNvSpPr>
            <a:spLocks noGrp="1"/>
          </p:cNvSpPr>
          <p:nvPr>
            <p:ph idx="1"/>
          </p:nvPr>
        </p:nvSpPr>
        <p:spPr/>
        <p:txBody>
          <a:bodyPr/>
          <a:lstStyle/>
          <a:p>
            <a:r>
              <a:rPr lang="en-US" dirty="0"/>
              <a:t>You can now look at the Scratch 2 material earlier in the presentation.</a:t>
            </a:r>
          </a:p>
          <a:p>
            <a:r>
              <a:rPr lang="en-US" dirty="0"/>
              <a:t>Try out adding the </a:t>
            </a:r>
            <a:r>
              <a:rPr lang="en-US" dirty="0" err="1"/>
              <a:t>BigGreenLED</a:t>
            </a:r>
            <a:r>
              <a:rPr lang="en-US" dirty="0"/>
              <a:t> and the same blocks to process it.</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a:t>Appendix C</a:t>
            </a:r>
            <a:br>
              <a:rPr lang="en-US" dirty="0"/>
            </a:br>
            <a:r>
              <a:rPr lang="en-US" dirty="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a:t>End of the </a:t>
            </a:r>
            <a:r>
              <a:rPr lang="en-US" b="1" dirty="0"/>
              <a:t>beginners</a:t>
            </a:r>
            <a:r>
              <a:rPr lang="en-US" dirty="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Versions of Scratch</a:t>
            </a:r>
            <a:endParaRPr lang="nl-NL" dirty="0"/>
          </a:p>
        </p:txBody>
      </p:sp>
      <p:sp>
        <p:nvSpPr>
          <p:cNvPr id="3" name="Tijdelijke aanduiding voor inhoud 2"/>
          <p:cNvSpPr>
            <a:spLocks noGrp="1"/>
          </p:cNvSpPr>
          <p:nvPr>
            <p:ph idx="1"/>
          </p:nvPr>
        </p:nvSpPr>
        <p:spPr/>
        <p:txBody>
          <a:bodyPr/>
          <a:lstStyle/>
          <a:p>
            <a:r>
              <a:rPr lang="en-US" dirty="0" err="1"/>
              <a:t>scratchClient</a:t>
            </a:r>
            <a:r>
              <a:rPr lang="en-US" dirty="0"/>
              <a:t> can work with</a:t>
            </a:r>
          </a:p>
          <a:p>
            <a:pPr lvl="1"/>
            <a:r>
              <a:rPr lang="en-US" dirty="0"/>
              <a:t>Scratch 1.4</a:t>
            </a:r>
          </a:p>
          <a:p>
            <a:pPr lvl="1"/>
            <a:r>
              <a:rPr lang="en-US" dirty="0"/>
              <a:t>The (for Raspberry Pi) new Scratch 2</a:t>
            </a:r>
          </a:p>
          <a:p>
            <a:r>
              <a:rPr lang="en-US" dirty="0"/>
              <a:t>This workshop is written for Scratch 2</a:t>
            </a:r>
          </a:p>
          <a:p>
            <a:pPr lvl="1"/>
            <a:r>
              <a:rPr lang="en-US" dirty="0"/>
              <a:t>Scratch 2 on Raspberry Pi has some bugs, but we will work around it.</a:t>
            </a:r>
          </a:p>
          <a:p>
            <a:pPr lvl="1"/>
            <a:r>
              <a:rPr lang="en-US" dirty="0"/>
              <a:t>If you want to see how to do it for Scratch 1.4, see the end of the presentation in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a:t>Always put a resistor in series with the components when indicated.</a:t>
            </a:r>
          </a:p>
          <a:p>
            <a:pPr lvl="1"/>
            <a:r>
              <a:rPr lang="en-US" dirty="0"/>
              <a:t>If you think there is no need then please tell us and we will explain</a:t>
            </a:r>
            <a:br>
              <a:rPr lang="en-US" dirty="0"/>
            </a:br>
            <a:r>
              <a:rPr lang="en-US" dirty="0"/>
              <a:t>what the reason is.</a:t>
            </a:r>
          </a:p>
          <a:p>
            <a:r>
              <a:rPr lang="en-US" dirty="0"/>
              <a:t>When changing the wiring</a:t>
            </a:r>
          </a:p>
          <a:p>
            <a:pPr marL="711200" lvl="1" indent="-457200">
              <a:buFont typeface="+mj-lt"/>
              <a:buAutoNum type="arabicPeriod"/>
            </a:pPr>
            <a:r>
              <a:rPr lang="en-US" dirty="0"/>
              <a:t>Detach the USB cable from the </a:t>
            </a:r>
            <a:r>
              <a:rPr lang="en-US" dirty="0" err="1"/>
              <a:t>Arduino</a:t>
            </a:r>
            <a:r>
              <a:rPr lang="en-US" dirty="0"/>
              <a:t> </a:t>
            </a:r>
            <a:r>
              <a:rPr lang="en-US" dirty="0" err="1"/>
              <a:t>Nano</a:t>
            </a:r>
            <a:endParaRPr lang="en-US" dirty="0"/>
          </a:p>
          <a:p>
            <a:pPr marL="711200" lvl="1" indent="-457200">
              <a:buFont typeface="+mj-lt"/>
              <a:buAutoNum type="arabicPeriod"/>
            </a:pPr>
            <a:r>
              <a:rPr lang="en-US" dirty="0"/>
              <a:t>Switch off the 9V power</a:t>
            </a:r>
          </a:p>
          <a:p>
            <a:pPr marL="711200" lvl="1" indent="-457200">
              <a:buFont typeface="+mj-lt"/>
              <a:buAutoNum type="arabicPeriod"/>
            </a:pPr>
            <a:r>
              <a:rPr lang="en-US" dirty="0"/>
              <a:t>Check, double check and check again whether the wiring is correct. </a:t>
            </a:r>
            <a:br>
              <a:rPr lang="en-US" dirty="0"/>
            </a:br>
            <a:r>
              <a:rPr lang="en-US" dirty="0"/>
              <a:t>You may blow up components when wiring wrongly!</a:t>
            </a:r>
          </a:p>
          <a:p>
            <a:pPr marL="711200" lvl="1" indent="-457200">
              <a:buFont typeface="+mj-lt"/>
              <a:buAutoNum type="arabicPeriod"/>
            </a:pPr>
            <a:r>
              <a:rPr lang="en-US" dirty="0"/>
              <a:t>Make sure that you </a:t>
            </a:r>
            <a:r>
              <a:rPr lang="en-US" b="1" i="1" dirty="0"/>
              <a:t>both</a:t>
            </a:r>
            <a:r>
              <a:rPr lang="en-US" dirty="0"/>
              <a:t> (4 eyes principle) are convinced the wiring is OK </a:t>
            </a:r>
            <a:br>
              <a:rPr lang="en-US" dirty="0"/>
            </a:br>
            <a:r>
              <a:rPr lang="en-US" dirty="0"/>
              <a:t>before reconnecting and turning on power again.</a:t>
            </a:r>
          </a:p>
          <a:p>
            <a:pPr marL="711200" lvl="1" indent="-457200">
              <a:buFont typeface="+mj-lt"/>
              <a:buAutoNum type="arabicPeriod"/>
            </a:pPr>
            <a:r>
              <a:rPr lang="en-US" dirty="0"/>
              <a:t>After changing a </a:t>
            </a:r>
            <a:r>
              <a:rPr lang="en-US" dirty="0" err="1"/>
              <a:t>config</a:t>
            </a:r>
            <a:r>
              <a:rPr lang="en-US" dirty="0"/>
              <a:t> file: restart </a:t>
            </a:r>
            <a:r>
              <a:rPr lang="en-US" dirty="0" err="1"/>
              <a:t>scratchClient</a:t>
            </a:r>
            <a:endParaRPr lang="en-US" dirty="0"/>
          </a:p>
          <a:p>
            <a:r>
              <a:rPr lang="en-US" dirty="0"/>
              <a:t>If something breaks down or gets damaged: we have some spare material</a:t>
            </a:r>
          </a:p>
          <a:p>
            <a:pPr lvl="1"/>
            <a:r>
              <a:rPr lang="en-US" dirty="0"/>
              <a:t>Do </a:t>
            </a:r>
            <a:r>
              <a:rPr lang="en-US" b="1" i="1" dirty="0"/>
              <a:t>not</a:t>
            </a:r>
            <a:r>
              <a:rPr lang="en-US" dirty="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19375</TotalTime>
  <Words>4093</Words>
  <Application>Microsoft Office PowerPoint</Application>
  <PresentationFormat>On-screen Show (16:9)</PresentationFormat>
  <Paragraphs>624</Paragraphs>
  <Slides>79</Slides>
  <Notes>57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79</vt:i4>
      </vt:variant>
    </vt:vector>
  </HeadingPairs>
  <TitlesOfParts>
    <vt:vector size="83" baseType="lpstr">
      <vt:lpstr>Arial</vt:lpstr>
      <vt:lpstr>Calibri</vt:lpstr>
      <vt:lpstr>Wingdings</vt:lpstr>
      <vt:lpstr>Office-thema</vt:lpstr>
      <vt:lpstr>Physical computing from Scratch using scratchClient – Beginners  Control servos, LEDs and more from Scratch using RPi, Arduino, scratchClient</vt:lpstr>
      <vt:lpstr>Part 1: Introduction</vt:lpstr>
      <vt:lpstr>Changes since the workshop </vt:lpstr>
      <vt:lpstr>Workshop organisation</vt:lpstr>
      <vt:lpstr>Objectives</vt:lpstr>
      <vt:lpstr>Non-objective</vt:lpstr>
      <vt:lpstr>Example of what can be created with Scratch and scratchClient</vt:lpstr>
      <vt:lpstr>Versions of Scratch</vt:lpstr>
      <vt:lpstr>Only a few rules today</vt:lpstr>
      <vt:lpstr>De opzet</vt:lpstr>
      <vt:lpstr>Often asked: why using an Arduino?</vt:lpstr>
      <vt:lpstr>Choose what you want to do</vt:lpstr>
      <vt:lpstr>Part 2: Getting to know the components</vt:lpstr>
      <vt:lpstr>Breadboard</vt:lpstr>
      <vt:lpstr>De Arduino Nano en het adapterbord</vt:lpstr>
      <vt:lpstr>What the final board looks like …</vt:lpstr>
      <vt:lpstr>… at the end of the intermediate level …</vt:lpstr>
      <vt:lpstr>… and at the end of the advanced level</vt:lpstr>
      <vt:lpstr>Part 3: Loading the sketch in the Arduino (in the workshop: optional, at home: mandatory)</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Plaats de rode LED en de knop</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PowerPoint Presentation</vt:lpstr>
      <vt:lpstr>PowerPoint Presentation</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tutorial</vt:lpstr>
      <vt:lpstr>Overview of next levels</vt:lpstr>
      <vt:lpstr>Part 10: Take your work home</vt:lpstr>
      <vt:lpstr>Do you want to take your work home?</vt:lpstr>
      <vt:lpstr>Part 11: Summary &amp; take aways</vt:lpstr>
      <vt:lpstr>Takeaways of the beginners workshop</vt:lpstr>
      <vt:lpstr>Part 12: Clean up / teardown</vt:lpstr>
      <vt:lpstr>If your scratchClient day ends here …</vt:lpstr>
      <vt:lpstr>Appendix A Extension blocks in Scratch 2</vt:lpstr>
      <vt:lpstr>How to add extension blocks</vt:lpstr>
      <vt:lpstr>Step 2:  Start Scratch 2</vt:lpstr>
      <vt:lpstr>Step 3: Get scratchClient  blocks (1 of 2)</vt:lpstr>
      <vt:lpstr>Step 4-7: Get scratchClient blocks (2 of 2)</vt:lpstr>
      <vt:lpstr>Saving will loose the blocks</vt:lpstr>
      <vt:lpstr>Alternative for steps 4 – 7 </vt:lpstr>
      <vt:lpstr>Another representation of blocks</vt:lpstr>
      <vt:lpstr>Easily get the verbose version of the blocks</vt:lpstr>
      <vt:lpstr>Appendix B When using Scratch 1.4</vt:lpstr>
      <vt:lpstr>The setup</vt:lpstr>
      <vt:lpstr>Defining the config file</vt:lpstr>
      <vt:lpstr>Create the Scratch program</vt:lpstr>
      <vt:lpstr>Program in Scratch 1.4</vt:lpstr>
      <vt:lpstr>Further …</vt:lpstr>
      <vt:lpstr>Appendix C Basic Electronics</vt:lpstr>
      <vt:lpstr>To be added</vt:lpstr>
      <vt:lpstr>End of the beginners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591</cp:revision>
  <dcterms:created xsi:type="dcterms:W3CDTF">2016-12-25T05:55:15Z</dcterms:created>
  <dcterms:modified xsi:type="dcterms:W3CDTF">2018-08-06T00:49:32Z</dcterms:modified>
</cp:coreProperties>
</file>